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9" r:id="rId18"/>
    <p:sldId id="280" r:id="rId19"/>
    <p:sldId id="281" r:id="rId20"/>
    <p:sldId id="282" r:id="rId21"/>
    <p:sldId id="283" r:id="rId22"/>
    <p:sldId id="285" r:id="rId23"/>
    <p:sldId id="284" r:id="rId24"/>
    <p:sldId id="286" r:id="rId25"/>
    <p:sldId id="287" r:id="rId26"/>
    <p:sldId id="274" r:id="rId27"/>
    <p:sldId id="275" r:id="rId28"/>
    <p:sldId id="276" r:id="rId29"/>
    <p:sldId id="272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36407C-7FF2-4C88-ABA3-13849B5EF288}">
          <p14:sldIdLst>
            <p14:sldId id="256"/>
          </p14:sldIdLst>
        </p14:section>
        <p14:section name="Untitled Section" id="{4895344E-9C0C-4575-B893-0416BA14FCE8}">
          <p14:sldIdLst>
            <p14:sldId id="257"/>
            <p14:sldId id="258"/>
            <p14:sldId id="259"/>
            <p14:sldId id="260"/>
            <p14:sldId id="261"/>
            <p14:sldId id="265"/>
            <p14:sldId id="262"/>
            <p14:sldId id="264"/>
            <p14:sldId id="266"/>
            <p14:sldId id="267"/>
            <p14:sldId id="268"/>
            <p14:sldId id="269"/>
            <p14:sldId id="270"/>
          </p14:sldIdLst>
        </p14:section>
        <p14:section name="Untitled Section" id="{155C6F29-B3C1-4019-B0DB-C777076C670A}">
          <p14:sldIdLst/>
        </p14:section>
        <p14:section name="Untitled Section" id="{A545D59E-F615-4712-AAC9-B4FB73B73648}">
          <p14:sldIdLst>
            <p14:sldId id="271"/>
            <p14:sldId id="273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74"/>
            <p14:sldId id="275"/>
            <p14:sldId id="276"/>
            <p14:sldId id="272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T568B" TargetMode="External"/><Relationship Id="rId2" Type="http://schemas.openxmlformats.org/officeDocument/2006/relationships/hyperlink" Target="http://pt.wikipedia.org/wiki/T568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496" y="386366"/>
            <a:ext cx="9854527" cy="36099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b="1" dirty="0" err="1" smtClean="0"/>
              <a:t>Oficinas</a:t>
            </a:r>
            <a:r>
              <a:rPr lang="en-US" sz="7000" b="1" dirty="0" smtClean="0"/>
              <a:t> de </a:t>
            </a:r>
            <a:r>
              <a:rPr lang="en-US" sz="7000" b="1" dirty="0" err="1" smtClean="0"/>
              <a:t>Informatica</a:t>
            </a:r>
            <a:r>
              <a:rPr lang="en-US" sz="7000" b="1" dirty="0" smtClean="0"/>
              <a:t/>
            </a:r>
            <a:br>
              <a:rPr lang="en-US" sz="7000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Redes</a:t>
            </a:r>
            <a:r>
              <a:rPr lang="en-US" dirty="0" smtClean="0"/>
              <a:t> de </a:t>
            </a:r>
            <a:r>
              <a:rPr lang="en-US" dirty="0" err="1" smtClean="0"/>
              <a:t>Computadores</a:t>
            </a:r>
            <a:r>
              <a:rPr lang="en-US" dirty="0" smtClean="0"/>
              <a:t/>
            </a:r>
            <a:br>
              <a:rPr lang="en-US" dirty="0" smtClean="0"/>
            </a:b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0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100" b="1" dirty="0" err="1" smtClean="0">
                <a:solidFill>
                  <a:schemeClr val="accent4"/>
                </a:solidFill>
              </a:rPr>
              <a:t>Topologia</a:t>
            </a:r>
            <a:r>
              <a:rPr lang="en-US" sz="3100" b="1" dirty="0" smtClean="0">
                <a:solidFill>
                  <a:schemeClr val="accent4"/>
                </a:solidFill>
              </a:rPr>
              <a:t> </a:t>
            </a:r>
            <a:r>
              <a:rPr lang="en-US" sz="3100" b="1" dirty="0" err="1" smtClean="0">
                <a:solidFill>
                  <a:schemeClr val="accent4"/>
                </a:solidFill>
              </a:rPr>
              <a:t>em</a:t>
            </a:r>
            <a:r>
              <a:rPr lang="en-US" sz="3100" b="1" dirty="0" smtClean="0">
                <a:solidFill>
                  <a:schemeClr val="accent4"/>
                </a:solidFill>
              </a:rPr>
              <a:t> </a:t>
            </a:r>
            <a:r>
              <a:rPr lang="en-US" sz="3100" b="1" dirty="0" err="1" smtClean="0">
                <a:solidFill>
                  <a:schemeClr val="accent4"/>
                </a:solidFill>
              </a:rPr>
              <a:t>Arvore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pt-PT" sz="2400" dirty="0" smtClean="0"/>
              <a:t>Podemos </a:t>
            </a:r>
            <a:r>
              <a:rPr lang="pt-PT" sz="2400" dirty="0"/>
              <a:t>dizer que este tipo de rede é formado por estrelas conectadas entre si.</a:t>
            </a:r>
            <a:br>
              <a:rPr lang="pt-PT" sz="2400" dirty="0"/>
            </a:br>
            <a:r>
              <a:rPr lang="pt-PT" sz="2400" dirty="0"/>
              <a:t>É bastante comum nas redes modernas que possuam um número grande </a:t>
            </a:r>
            <a:r>
              <a:rPr lang="pt-PT" sz="2400" dirty="0" smtClean="0"/>
              <a:t>de</a:t>
            </a:r>
            <a:r>
              <a:rPr lang="pt-PT" sz="2400" dirty="0"/>
              <a:t/>
            </a:r>
            <a:br>
              <a:rPr lang="pt-PT" sz="2400" dirty="0"/>
            </a:br>
            <a:r>
              <a:rPr lang="pt-PT" sz="2400" dirty="0"/>
              <a:t>equipamentos.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469964" y="863883"/>
            <a:ext cx="3694243" cy="71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27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>
                <a:solidFill>
                  <a:schemeClr val="accent4"/>
                </a:solidFill>
              </a:rPr>
              <a:t>Servidores</a:t>
            </a:r>
            <a:endParaRPr lang="pt-PT" sz="28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96981"/>
            <a:ext cx="10325617" cy="48939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dirty="0"/>
              <a:t>São computadores ou equipamentos que disponibilizam seus recursos para</a:t>
            </a:r>
          </a:p>
          <a:p>
            <a:pPr marL="0" indent="0" algn="just">
              <a:buNone/>
            </a:pPr>
            <a:r>
              <a:rPr lang="pt-PT" dirty="0" smtClean="0"/>
              <a:t>Serem usados por outros </a:t>
            </a:r>
            <a:r>
              <a:rPr lang="pt-PT" dirty="0"/>
              <a:t>computadores.</a:t>
            </a:r>
          </a:p>
          <a:p>
            <a:pPr marL="0" indent="0" algn="just">
              <a:buNone/>
            </a:pPr>
            <a:r>
              <a:rPr lang="pt-PT" dirty="0"/>
              <a:t>Exemplos:</a:t>
            </a:r>
          </a:p>
          <a:p>
            <a:pPr marL="0" indent="0" algn="just">
              <a:buNone/>
            </a:pPr>
            <a:r>
              <a:rPr lang="pt-PT" dirty="0"/>
              <a:t>a) Servidor de arquivos: Seus discos rígidos podem ser acessados por </a:t>
            </a:r>
            <a:r>
              <a:rPr lang="pt-PT" dirty="0" smtClean="0"/>
              <a:t>outros </a:t>
            </a:r>
            <a:r>
              <a:rPr lang="pt-PT" dirty="0"/>
              <a:t>computadores.</a:t>
            </a:r>
          </a:p>
          <a:p>
            <a:pPr marL="0" indent="0" algn="just">
              <a:buNone/>
            </a:pPr>
            <a:r>
              <a:rPr lang="pt-PT" dirty="0"/>
              <a:t>b) Servidor de impressão: Suas impressoras podem ser usadas por outros </a:t>
            </a:r>
            <a:r>
              <a:rPr lang="pt-PT" dirty="0" smtClean="0"/>
              <a:t>computadores</a:t>
            </a:r>
            <a:r>
              <a:rPr lang="pt-PT" dirty="0"/>
              <a:t>.</a:t>
            </a:r>
          </a:p>
          <a:p>
            <a:pPr marL="0" indent="0" algn="just">
              <a:buNone/>
            </a:pPr>
            <a:r>
              <a:rPr lang="pt-PT" dirty="0"/>
              <a:t>c) Servidor de backup: Suas unidades de fita magnética, discos ou outros </a:t>
            </a:r>
            <a:r>
              <a:rPr lang="pt-PT" dirty="0" smtClean="0"/>
              <a:t>dispositivos </a:t>
            </a:r>
            <a:r>
              <a:rPr lang="pt-PT" dirty="0"/>
              <a:t>de armazenamento podem ser usados por </a:t>
            </a:r>
            <a:r>
              <a:rPr lang="pt-PT" dirty="0" smtClean="0"/>
              <a:t>outros computadores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45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96403"/>
            <a:ext cx="10018713" cy="75663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>
                <a:solidFill>
                  <a:schemeClr val="accent4"/>
                </a:solidFill>
              </a:rPr>
              <a:t>Clientes</a:t>
            </a:r>
            <a:endParaRPr lang="pt-PT" sz="28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53036"/>
            <a:ext cx="10018713" cy="54091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PT" dirty="0"/>
              <a:t>São os computadores que usam os recursos dos servidores. Também é correto</a:t>
            </a:r>
          </a:p>
          <a:p>
            <a:pPr marL="0" indent="0">
              <a:buNone/>
            </a:pPr>
            <a:r>
              <a:rPr lang="pt-PT" dirty="0"/>
              <a:t>chamar esses computadores de estação de trabalho (workstation).</a:t>
            </a:r>
          </a:p>
          <a:p>
            <a:pPr marL="0" indent="0">
              <a:buNone/>
            </a:pPr>
            <a:r>
              <a:rPr lang="pt-PT" dirty="0"/>
              <a:t>Um computador pode operar somente como cliente.</a:t>
            </a:r>
          </a:p>
          <a:p>
            <a:pPr marL="0" indent="0" algn="just">
              <a:buNone/>
            </a:pPr>
            <a:r>
              <a:rPr lang="pt-PT" dirty="0"/>
              <a:t>Um computador pode operar somente como servidor. Nesse caso é chamado de </a:t>
            </a:r>
            <a:r>
              <a:rPr lang="pt-PT" dirty="0" smtClean="0"/>
              <a:t>servidor </a:t>
            </a:r>
            <a:r>
              <a:rPr lang="pt-PT" dirty="0"/>
              <a:t>dedicado.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dirty="0"/>
              <a:t>Um computador pode operar simultaneamente como cliente e como servidor. </a:t>
            </a:r>
          </a:p>
          <a:p>
            <a:pPr marL="0" indent="0" algn="just">
              <a:buNone/>
            </a:pPr>
            <a:r>
              <a:rPr lang="pt-PT" dirty="0"/>
              <a:t>Isso é comum em redes muito pequenas. Nesse caso é chamado de servidor</a:t>
            </a:r>
          </a:p>
          <a:p>
            <a:pPr marL="0" indent="0">
              <a:buNone/>
            </a:pPr>
            <a:r>
              <a:rPr lang="pt-PT" dirty="0"/>
              <a:t>não dedicado.</a:t>
            </a:r>
          </a:p>
        </p:txBody>
      </p:sp>
    </p:spTree>
    <p:extLst>
      <p:ext uri="{BB962C8B-B14F-4D97-AF65-F5344CB8AC3E}">
        <p14:creationId xmlns:p14="http://schemas.microsoft.com/office/powerpoint/2010/main" val="24866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482723" y="300425"/>
            <a:ext cx="9098191" cy="875232"/>
          </a:xfrm>
        </p:spPr>
        <p:txBody>
          <a:bodyPr/>
          <a:lstStyle/>
          <a:p>
            <a:pPr algn="l"/>
            <a:r>
              <a:rPr lang="pt-PT" b="1" dirty="0">
                <a:solidFill>
                  <a:schemeClr val="accent4"/>
                </a:solidFill>
              </a:rPr>
              <a:t>Servidor não dedicado</a:t>
            </a:r>
            <a:endParaRPr lang="pt-PT" dirty="0">
              <a:solidFill>
                <a:schemeClr val="accent4"/>
              </a:solidFill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797" r="3797"/>
          <a:stretch>
            <a:fillRect/>
          </a:stretch>
        </p:blipFill>
        <p:spPr>
          <a:xfrm rot="5400000">
            <a:off x="7921560" y="1694169"/>
            <a:ext cx="3280974" cy="457200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1482724" y="1390918"/>
            <a:ext cx="5426158" cy="5125791"/>
          </a:xfrm>
        </p:spPr>
        <p:txBody>
          <a:bodyPr>
            <a:noAutofit/>
          </a:bodyPr>
          <a:lstStyle/>
          <a:p>
            <a:pPr algn="just"/>
            <a:r>
              <a:rPr lang="pt-PT" sz="2400" dirty="0"/>
              <a:t>Servidores não dedicados </a:t>
            </a:r>
            <a:r>
              <a:rPr lang="pt-PT" sz="2400" dirty="0" smtClean="0"/>
              <a:t>são muito </a:t>
            </a:r>
            <a:r>
              <a:rPr lang="pt-PT" sz="2400" dirty="0"/>
              <a:t>comuns em redes </a:t>
            </a:r>
            <a:r>
              <a:rPr lang="pt-PT" sz="2400" dirty="0" smtClean="0"/>
              <a:t>pequenas</a:t>
            </a:r>
            <a:r>
              <a:rPr lang="pt-PT" sz="2400" dirty="0"/>
              <a:t>. A rede ao lado </a:t>
            </a:r>
            <a:r>
              <a:rPr lang="pt-PT" sz="2400" dirty="0" smtClean="0"/>
              <a:t>é formada </a:t>
            </a:r>
            <a:r>
              <a:rPr lang="pt-PT" sz="2400" dirty="0"/>
              <a:t>por dois micros. O </a:t>
            </a:r>
            <a:r>
              <a:rPr lang="pt-PT" sz="2400" dirty="0" smtClean="0"/>
              <a:t>micro </a:t>
            </a:r>
            <a:r>
              <a:rPr lang="pt-PT" sz="2400" dirty="0"/>
              <a:t>1 tem uma </a:t>
            </a:r>
            <a:r>
              <a:rPr lang="pt-PT" sz="2400" dirty="0" smtClean="0"/>
              <a:t>conexão com </a:t>
            </a:r>
            <a:r>
              <a:rPr lang="pt-PT" sz="2400" dirty="0"/>
              <a:t>a Internet e </a:t>
            </a:r>
            <a:r>
              <a:rPr lang="pt-PT" sz="2400" dirty="0" smtClean="0"/>
              <a:t>uma impressora</a:t>
            </a:r>
            <a:r>
              <a:rPr lang="pt-PT" sz="2400" dirty="0"/>
              <a:t>. Este micro pode </a:t>
            </a:r>
            <a:r>
              <a:rPr lang="pt-PT" sz="2400" dirty="0" smtClean="0"/>
              <a:t>operar </a:t>
            </a:r>
            <a:r>
              <a:rPr lang="pt-PT" sz="2400" dirty="0"/>
              <a:t>como servidor </a:t>
            </a:r>
            <a:r>
              <a:rPr lang="pt-PT" sz="2400" dirty="0" smtClean="0"/>
              <a:t>não dedicado</a:t>
            </a:r>
            <a:r>
              <a:rPr lang="pt-PT" sz="2400" dirty="0"/>
              <a:t>. Pode ser </a:t>
            </a:r>
            <a:r>
              <a:rPr lang="pt-PT" sz="2400" dirty="0" smtClean="0"/>
              <a:t>usado normalmente </a:t>
            </a:r>
            <a:r>
              <a:rPr lang="pt-PT" sz="2400" dirty="0"/>
              <a:t>enquanto </a:t>
            </a:r>
            <a:r>
              <a:rPr lang="pt-PT" sz="2400" dirty="0" smtClean="0"/>
              <a:t>o micro </a:t>
            </a:r>
            <a:r>
              <a:rPr lang="pt-PT" sz="2400" dirty="0"/>
              <a:t>2 tem acesso aos seus </a:t>
            </a:r>
            <a:r>
              <a:rPr lang="pt-PT" sz="2400" dirty="0" smtClean="0"/>
              <a:t>recursos: </a:t>
            </a:r>
          </a:p>
          <a:p>
            <a:pPr algn="just"/>
            <a:r>
              <a:rPr lang="pt-PT" sz="2400" dirty="0" smtClean="0"/>
              <a:t>impressora,conexão com a Internet e discos. Dizemos então que o micro 1 está operando como servidor não dedicado.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1802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228600"/>
            <a:ext cx="3829505" cy="888999"/>
          </a:xfrm>
        </p:spPr>
        <p:txBody>
          <a:bodyPr/>
          <a:lstStyle/>
          <a:p>
            <a:r>
              <a:rPr lang="pt-PT" b="1" dirty="0">
                <a:solidFill>
                  <a:schemeClr val="accent4"/>
                </a:solidFill>
              </a:rPr>
              <a:t>Servidor dedicado</a:t>
            </a:r>
            <a:endParaRPr lang="pt-PT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5696" y="1233714"/>
            <a:ext cx="4497161" cy="5065486"/>
          </a:xfrm>
        </p:spPr>
        <p:txBody>
          <a:bodyPr>
            <a:noAutofit/>
          </a:bodyPr>
          <a:lstStyle/>
          <a:p>
            <a:pPr algn="just"/>
            <a:r>
              <a:rPr lang="pt-PT" sz="2400" dirty="0"/>
              <a:t>Em redes de porte </a:t>
            </a:r>
            <a:r>
              <a:rPr lang="pt-PT" sz="2400" dirty="0" smtClean="0"/>
              <a:t>médio e </a:t>
            </a:r>
            <a:r>
              <a:rPr lang="pt-PT" sz="2400" dirty="0"/>
              <a:t>grande, os servidores </a:t>
            </a:r>
            <a:r>
              <a:rPr lang="pt-PT" sz="2400" dirty="0" smtClean="0"/>
              <a:t>são </a:t>
            </a:r>
            <a:r>
              <a:rPr lang="pt-PT" sz="2400" dirty="0"/>
              <a:t>dedicados. Não </a:t>
            </a:r>
            <a:r>
              <a:rPr lang="pt-PT" sz="2400" dirty="0" smtClean="0"/>
              <a:t>são usados </a:t>
            </a:r>
            <a:r>
              <a:rPr lang="pt-PT" sz="2400" dirty="0"/>
              <a:t>para tarafes </a:t>
            </a:r>
            <a:r>
              <a:rPr lang="pt-PT" sz="2400" dirty="0" smtClean="0"/>
              <a:t>convencionais</a:t>
            </a:r>
            <a:r>
              <a:rPr lang="pt-PT" sz="2400" dirty="0"/>
              <a:t>, </a:t>
            </a:r>
            <a:r>
              <a:rPr lang="pt-PT" sz="2400" dirty="0" smtClean="0"/>
              <a:t>como edição </a:t>
            </a:r>
            <a:r>
              <a:rPr lang="pt-PT" sz="2400" dirty="0"/>
              <a:t>de texto, </a:t>
            </a:r>
            <a:r>
              <a:rPr lang="pt-PT" sz="2400" dirty="0" smtClean="0"/>
              <a:t>programas </a:t>
            </a:r>
            <a:r>
              <a:rPr lang="pt-PT" sz="2400" dirty="0"/>
              <a:t>gráficos, etc. </a:t>
            </a:r>
          </a:p>
          <a:p>
            <a:pPr algn="just"/>
            <a:r>
              <a:rPr lang="pt-PT" sz="2400" dirty="0"/>
              <a:t>Ficam disponíveis o </a:t>
            </a:r>
            <a:r>
              <a:rPr lang="pt-PT" sz="2400" dirty="0" smtClean="0"/>
              <a:t>tempo todo </a:t>
            </a:r>
            <a:r>
              <a:rPr lang="pt-PT" sz="2400" dirty="0"/>
              <a:t>para permitir que </a:t>
            </a:r>
            <a:r>
              <a:rPr lang="pt-PT" sz="2400" dirty="0" smtClean="0"/>
              <a:t>seus </a:t>
            </a:r>
            <a:r>
              <a:rPr lang="pt-PT" sz="2400" dirty="0"/>
              <a:t>recursos </a:t>
            </a:r>
            <a:r>
              <a:rPr lang="pt-PT" sz="2400" dirty="0" smtClean="0"/>
              <a:t>sejam usados </a:t>
            </a:r>
            <a:r>
              <a:rPr lang="pt-PT" sz="2400" dirty="0"/>
              <a:t>por </a:t>
            </a:r>
            <a:r>
              <a:rPr lang="pt-PT" sz="2400" dirty="0" smtClean="0"/>
              <a:t>outros computadores</a:t>
            </a:r>
            <a:r>
              <a:rPr lang="pt-PT" sz="2400" dirty="0"/>
              <a:t>. </a:t>
            </a:r>
            <a:r>
              <a:rPr lang="pt-PT" sz="2400" dirty="0" smtClean="0"/>
              <a:t>Na pequena </a:t>
            </a:r>
            <a:r>
              <a:rPr lang="pt-PT" sz="2400" dirty="0"/>
              <a:t>rede ao lado </a:t>
            </a:r>
            <a:r>
              <a:rPr lang="pt-PT" sz="2400" dirty="0" smtClean="0"/>
              <a:t>temos </a:t>
            </a:r>
            <a:r>
              <a:rPr lang="pt-PT" sz="2400" dirty="0"/>
              <a:t>um servidor e </a:t>
            </a:r>
            <a:r>
              <a:rPr lang="pt-PT" sz="2400" dirty="0" smtClean="0"/>
              <a:t>7 estações </a:t>
            </a:r>
            <a:r>
              <a:rPr lang="pt-PT" sz="2400" dirty="0"/>
              <a:t>de trabalho.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88" b="3088"/>
          <a:stretch>
            <a:fillRect/>
          </a:stretch>
        </p:blipFill>
        <p:spPr>
          <a:xfrm rot="5400000">
            <a:off x="6077212" y="398219"/>
            <a:ext cx="5266626" cy="65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228600"/>
            <a:ext cx="5426158" cy="918029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Situações</a:t>
            </a:r>
            <a:r>
              <a:rPr lang="en-US" b="1" dirty="0" smtClean="0">
                <a:solidFill>
                  <a:schemeClr val="accent4"/>
                </a:solidFill>
              </a:rPr>
              <a:t> a </a:t>
            </a:r>
            <a:r>
              <a:rPr lang="en-US" b="1" dirty="0" err="1" smtClean="0">
                <a:solidFill>
                  <a:schemeClr val="accent4"/>
                </a:solidFill>
              </a:rPr>
              <a:t>serem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evitadas</a:t>
            </a:r>
            <a:endParaRPr lang="pt-PT" b="1" dirty="0">
              <a:solidFill>
                <a:schemeClr val="accent4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563" b="15563"/>
          <a:stretch>
            <a:fillRect/>
          </a:stretch>
        </p:blipFill>
        <p:spPr>
          <a:xfrm rot="5400000">
            <a:off x="7069138" y="1335088"/>
            <a:ext cx="4919662" cy="4746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248569"/>
            <a:ext cx="5426158" cy="531188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O cabeamento de </a:t>
            </a:r>
            <a:r>
              <a:rPr lang="pt-PT" sz="2400" dirty="0" smtClean="0"/>
              <a:t>uma rede </a:t>
            </a:r>
            <a:r>
              <a:rPr lang="pt-PT" sz="2400" dirty="0"/>
              <a:t>deve ser levado a </a:t>
            </a:r>
            <a:r>
              <a:rPr lang="pt-PT" sz="2400" dirty="0" smtClean="0"/>
              <a:t>sério</a:t>
            </a:r>
            <a:r>
              <a:rPr lang="pt-PT" sz="2400" dirty="0"/>
              <a:t>. Devem </a:t>
            </a:r>
            <a:r>
              <a:rPr lang="pt-PT" sz="2400" dirty="0" smtClean="0"/>
              <a:t>ser usados </a:t>
            </a:r>
            <a:r>
              <a:rPr lang="pt-PT" sz="2400" dirty="0"/>
              <a:t>cabos e </a:t>
            </a:r>
          </a:p>
          <a:p>
            <a:r>
              <a:rPr lang="pt-PT" sz="2400" dirty="0"/>
              <a:t>conectores de </a:t>
            </a:r>
            <a:r>
              <a:rPr lang="pt-PT" sz="2400" dirty="0" smtClean="0"/>
              <a:t>boa qualidade</a:t>
            </a:r>
            <a:r>
              <a:rPr lang="pt-PT" sz="2400" dirty="0"/>
              <a:t>, que devem </a:t>
            </a:r>
          </a:p>
          <a:p>
            <a:pPr algn="just">
              <a:lnSpc>
                <a:spcPct val="150000"/>
              </a:lnSpc>
            </a:pPr>
            <a:r>
              <a:rPr lang="pt-PT" sz="2400" dirty="0"/>
              <a:t>ser </a:t>
            </a:r>
            <a:r>
              <a:rPr lang="pt-PT" sz="2400" dirty="0" smtClean="0"/>
              <a:t>instalados adequadamente</a:t>
            </a:r>
            <a:r>
              <a:rPr lang="pt-PT" sz="2400" dirty="0"/>
              <a:t>. </a:t>
            </a:r>
            <a:r>
              <a:rPr lang="pt-PT" sz="2400" dirty="0" smtClean="0"/>
              <a:t>Os cabos </a:t>
            </a:r>
            <a:r>
              <a:rPr lang="pt-PT" sz="2400" dirty="0"/>
              <a:t>não devem </a:t>
            </a:r>
            <a:r>
              <a:rPr lang="pt-PT" sz="2400" dirty="0" smtClean="0"/>
              <a:t>ficar expostos </a:t>
            </a:r>
            <a:r>
              <a:rPr lang="pt-PT" sz="2400" dirty="0"/>
              <a:t>para </a:t>
            </a:r>
            <a:r>
              <a:rPr lang="pt-PT" sz="2400" dirty="0" smtClean="0"/>
              <a:t>não sofrer </a:t>
            </a:r>
            <a:r>
              <a:rPr lang="pt-PT" sz="2400" dirty="0"/>
              <a:t>dano físico. </a:t>
            </a:r>
            <a:r>
              <a:rPr lang="pt-PT" sz="2400" dirty="0" smtClean="0"/>
              <a:t>Não podem </a:t>
            </a:r>
            <a:r>
              <a:rPr lang="pt-PT" sz="2400" dirty="0"/>
              <a:t>ficar </a:t>
            </a:r>
            <a:r>
              <a:rPr lang="pt-PT" sz="2400" dirty="0" smtClean="0"/>
              <a:t>expostos ao </a:t>
            </a:r>
            <a:r>
              <a:rPr lang="pt-PT" sz="2400" dirty="0"/>
              <a:t>sol e à chuva, </a:t>
            </a:r>
            <a:r>
              <a:rPr lang="pt-PT" sz="2400" dirty="0" smtClean="0"/>
              <a:t>como na </a:t>
            </a:r>
            <a:r>
              <a:rPr lang="pt-PT" sz="2400" dirty="0"/>
              <a:t>figura ao lado.</a:t>
            </a:r>
          </a:p>
        </p:txBody>
      </p:sp>
    </p:spTree>
    <p:extLst>
      <p:ext uri="{BB962C8B-B14F-4D97-AF65-F5344CB8AC3E}">
        <p14:creationId xmlns:p14="http://schemas.microsoft.com/office/powerpoint/2010/main" val="36302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1449"/>
            <a:ext cx="5426158" cy="742951"/>
          </a:xfrm>
        </p:spPr>
        <p:txBody>
          <a:bodyPr/>
          <a:lstStyle/>
          <a:p>
            <a:pPr algn="l"/>
            <a:r>
              <a:rPr lang="en-US" b="1" dirty="0" smtClean="0"/>
              <a:t>Cabo UTP</a:t>
            </a:r>
            <a:endParaRPr lang="pt-PT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109" r="9109"/>
          <a:stretch>
            <a:fillRect/>
          </a:stretch>
        </p:blipFill>
        <p:spPr>
          <a:xfrm>
            <a:off x="7918450" y="1771650"/>
            <a:ext cx="3281363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8250" y="1352550"/>
            <a:ext cx="5962650" cy="49911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O cabo UTP (</a:t>
            </a:r>
            <a:r>
              <a:rPr lang="pt-PT" sz="2400" dirty="0" smtClean="0"/>
              <a:t>Unshielded Twisted </a:t>
            </a:r>
            <a:r>
              <a:rPr lang="pt-PT" sz="2400" dirty="0"/>
              <a:t>Pair, ou par trançado </a:t>
            </a:r>
            <a:r>
              <a:rPr lang="pt-PT" sz="2400" dirty="0" smtClean="0"/>
              <a:t>não </a:t>
            </a:r>
            <a:r>
              <a:rPr lang="pt-PT" sz="2400" dirty="0"/>
              <a:t>blindado) é o mais </a:t>
            </a:r>
            <a:r>
              <a:rPr lang="pt-PT" sz="2400" dirty="0" smtClean="0"/>
              <a:t>usado atualmente</a:t>
            </a:r>
            <a:r>
              <a:rPr lang="pt-PT" sz="2400" dirty="0"/>
              <a:t>. Nas </a:t>
            </a:r>
            <a:r>
              <a:rPr lang="pt-PT" sz="2400" dirty="0" smtClean="0"/>
              <a:t>suas extremidades </a:t>
            </a:r>
            <a:r>
              <a:rPr lang="pt-PT" sz="2400" dirty="0"/>
              <a:t>são </a:t>
            </a:r>
            <a:r>
              <a:rPr lang="pt-PT" sz="2400" dirty="0" smtClean="0"/>
              <a:t>fixados conectores </a:t>
            </a:r>
            <a:r>
              <a:rPr lang="pt-PT" sz="2400" dirty="0"/>
              <a:t>tipo RJ-45 que </a:t>
            </a:r>
            <a:r>
              <a:rPr lang="pt-PT" sz="2400" dirty="0" smtClean="0"/>
              <a:t>devem </a:t>
            </a:r>
            <a:r>
              <a:rPr lang="pt-PT" sz="2400" dirty="0"/>
              <a:t>ser conectados às </a:t>
            </a:r>
            <a:r>
              <a:rPr lang="pt-PT" sz="2400" dirty="0" smtClean="0"/>
              <a:t>placas </a:t>
            </a:r>
            <a:r>
              <a:rPr lang="pt-PT" sz="2400" dirty="0"/>
              <a:t>de rede e </a:t>
            </a:r>
            <a:r>
              <a:rPr lang="pt-PT" sz="2400" dirty="0" smtClean="0"/>
              <a:t>a equipamentos </a:t>
            </a:r>
            <a:r>
              <a:rPr lang="pt-PT" sz="2400" dirty="0"/>
              <a:t>como S</a:t>
            </a:r>
            <a:r>
              <a:rPr lang="pt-PT" sz="2400" dirty="0" smtClean="0"/>
              <a:t>witches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67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93098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Cabo </a:t>
            </a:r>
            <a:r>
              <a:rPr lang="en-US" sz="2800" dirty="0" err="1" smtClean="0"/>
              <a:t>utp</a:t>
            </a:r>
            <a:r>
              <a:rPr lang="en-US" sz="2800" dirty="0" smtClean="0"/>
              <a:t> e </a:t>
            </a:r>
            <a:r>
              <a:rPr lang="en-US" sz="2800" dirty="0" err="1" smtClean="0"/>
              <a:t>suas</a:t>
            </a:r>
            <a:r>
              <a:rPr lang="en-US" sz="2800" dirty="0" smtClean="0"/>
              <a:t> </a:t>
            </a:r>
            <a:r>
              <a:rPr lang="en-US" sz="2800" dirty="0" err="1" smtClean="0"/>
              <a:t>categorias</a:t>
            </a:r>
            <a:endParaRPr lang="pt-PT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2" y="2128603"/>
            <a:ext cx="10018712" cy="4422100"/>
          </a:xfrm>
        </p:spPr>
        <p:txBody>
          <a:bodyPr>
            <a:normAutofit/>
          </a:bodyPr>
          <a:lstStyle/>
          <a:p>
            <a:pPr algn="just"/>
            <a:r>
              <a:rPr lang="pt-PT" altLang="pt-PT" dirty="0"/>
              <a:t>A ideia existente actualmente de uma rede de computadores, é de concentrar todos os cabos de dados de modo a saírem de uma mesma sala garantindo deste modo maior controlo da rede existente.</a:t>
            </a:r>
          </a:p>
          <a:p>
            <a:pPr algn="just"/>
            <a:r>
              <a:rPr lang="pt-PT" altLang="pt-PT" dirty="0"/>
              <a:t>As redes actuais são de par trançado que podem ser das seguintes categorias;</a:t>
            </a:r>
          </a:p>
          <a:p>
            <a:pPr lvl="1"/>
            <a:r>
              <a:rPr lang="pt-PT" altLang="pt-PT" dirty="0"/>
              <a:t>Categoria 5e</a:t>
            </a:r>
          </a:p>
          <a:p>
            <a:pPr lvl="1"/>
            <a:r>
              <a:rPr lang="pt-PT" altLang="pt-PT" dirty="0"/>
              <a:t>Categoria 6</a:t>
            </a:r>
          </a:p>
          <a:p>
            <a:pPr lvl="1"/>
            <a:r>
              <a:rPr lang="pt-PT" altLang="pt-PT" dirty="0" smtClean="0"/>
              <a:t>Categoria 6e</a:t>
            </a:r>
            <a:endParaRPr lang="pt-PT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9" t="24623" r="33139" b="26447"/>
          <a:stretch>
            <a:fillRect/>
          </a:stretch>
        </p:blipFill>
        <p:spPr bwMode="auto">
          <a:xfrm>
            <a:off x="5004592" y="4768545"/>
            <a:ext cx="1489075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7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43197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 smtClean="0"/>
              <a:t>Patch </a:t>
            </a:r>
            <a:r>
              <a:rPr lang="en-US" sz="2800" b="1" i="1" dirty="0" err="1" smtClean="0"/>
              <a:t>pannel</a:t>
            </a:r>
            <a:endParaRPr lang="pt-PT" sz="2800" b="1" i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6" t="58594" r="28075" b="13086"/>
          <a:stretch>
            <a:fillRect/>
          </a:stretch>
        </p:blipFill>
        <p:spPr bwMode="auto">
          <a:xfrm>
            <a:off x="3490755" y="3702933"/>
            <a:ext cx="5286300" cy="207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57169" y="1667495"/>
            <a:ext cx="10613035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pt-PT" sz="2400" dirty="0"/>
              <a:t>Além dos switches, um equipamento muito usado no armário de telecomunicações é o </a:t>
            </a:r>
            <a:r>
              <a:rPr lang="pt-PT" altLang="pt-PT" sz="2400" b="1" dirty="0"/>
              <a:t>patch panel</a:t>
            </a:r>
            <a:r>
              <a:rPr lang="pt-PT" altLang="pt-PT" sz="2400" dirty="0"/>
              <a:t>, ou painel de conexão. Ele é um intermediário entre as tomadas de parede (ou tomadas de callha) e outros pontos de conexão e os switches da rede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3561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93098"/>
          </a:xfrm>
        </p:spPr>
        <p:txBody>
          <a:bodyPr>
            <a:normAutofit/>
          </a:bodyPr>
          <a:lstStyle/>
          <a:p>
            <a:pPr algn="l"/>
            <a:r>
              <a:rPr lang="pt-PT" altLang="pt-PT" sz="2800" dirty="0" smtClean="0"/>
              <a:t>Comunicação</a:t>
            </a:r>
            <a:endParaRPr lang="pt-PT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98820"/>
            <a:ext cx="10018713" cy="4557009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pt-PT" altLang="pt-PT" dirty="0"/>
              <a:t>A comunicação entre os computadores, é feita usando switch, onde cada computador está interligado a ele por meio de um cabo que anteriormente foi descrito. Nas terminais do cabo (tomada RJ45 ou no Patch panel) deve ser feito obedecendo um código de cores.</a:t>
            </a:r>
          </a:p>
          <a:p>
            <a:pPr algn="just">
              <a:lnSpc>
                <a:spcPct val="160000"/>
              </a:lnSpc>
            </a:pPr>
            <a:r>
              <a:rPr lang="pt-PT" altLang="pt-PT" dirty="0"/>
              <a:t>Existem três tipos de cabos de </a:t>
            </a:r>
            <a:r>
              <a:rPr lang="pt-PT" altLang="pt-PT" b="1" dirty="0"/>
              <a:t>Par trançado</a:t>
            </a:r>
          </a:p>
          <a:p>
            <a:pPr lvl="1" algn="just"/>
            <a:r>
              <a:rPr lang="pt-PT" altLang="pt-PT" i="1" dirty="0"/>
              <a:t>Unshielded Twisted Pair</a:t>
            </a:r>
          </a:p>
          <a:p>
            <a:pPr lvl="1" algn="just"/>
            <a:r>
              <a:rPr lang="pt-PT" altLang="pt-PT" i="1" dirty="0"/>
              <a:t>Shield Twisted Pair</a:t>
            </a:r>
          </a:p>
          <a:p>
            <a:pPr lvl="1" algn="just"/>
            <a:r>
              <a:rPr lang="pt-PT" altLang="pt-PT" i="1" dirty="0"/>
              <a:t>Screened Twisted Pair</a:t>
            </a:r>
            <a:endParaRPr lang="pt-PT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3" t="26201" r="32253" b="28024"/>
          <a:stretch>
            <a:fillRect/>
          </a:stretch>
        </p:blipFill>
        <p:spPr bwMode="auto">
          <a:xfrm>
            <a:off x="4838700" y="4857750"/>
            <a:ext cx="1804988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9" t="24623" r="33139" b="26447"/>
          <a:stretch>
            <a:fillRect/>
          </a:stretch>
        </p:blipFill>
        <p:spPr bwMode="auto">
          <a:xfrm>
            <a:off x="6715125" y="4857750"/>
            <a:ext cx="20002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0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0852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Redes</a:t>
            </a:r>
            <a:r>
              <a:rPr lang="en-US" sz="3200" dirty="0">
                <a:solidFill>
                  <a:schemeClr val="accent4"/>
                </a:solidFill>
              </a:rPr>
              <a:t> de </a:t>
            </a:r>
            <a:r>
              <a:rPr lang="en-US" sz="3200" dirty="0" err="1">
                <a:solidFill>
                  <a:schemeClr val="accent4"/>
                </a:solidFill>
              </a:rPr>
              <a:t>Computadores</a:t>
            </a:r>
            <a:endParaRPr lang="pt-PT" sz="3200" dirty="0">
              <a:solidFill>
                <a:schemeClr val="accent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1694329"/>
            <a:ext cx="10018713" cy="4935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Sera </a:t>
            </a:r>
            <a:r>
              <a:rPr lang="en-US" sz="2800" dirty="0" err="1" smtClean="0"/>
              <a:t>que</a:t>
            </a:r>
            <a:r>
              <a:rPr lang="en-US" sz="2800" dirty="0" smtClean="0"/>
              <a:t> ha </a:t>
            </a:r>
            <a:r>
              <a:rPr lang="en-US" sz="2800" dirty="0" err="1" smtClean="0"/>
              <a:t>necessidades</a:t>
            </a:r>
            <a:r>
              <a:rPr lang="en-US" sz="2800" dirty="0" smtClean="0"/>
              <a:t> da </a:t>
            </a:r>
            <a:r>
              <a:rPr lang="en-US" sz="2800" dirty="0" err="1" smtClean="0"/>
              <a:t>existencia</a:t>
            </a:r>
            <a:r>
              <a:rPr lang="en-US" sz="2800" dirty="0" smtClean="0"/>
              <a:t> de </a:t>
            </a:r>
            <a:r>
              <a:rPr lang="en-US" sz="2800" dirty="0" err="1" smtClean="0"/>
              <a:t>rede</a:t>
            </a:r>
            <a:r>
              <a:rPr lang="en-US" sz="2800" dirty="0" smtClean="0"/>
              <a:t> de </a:t>
            </a:r>
            <a:r>
              <a:rPr lang="en-US" sz="2800" dirty="0" err="1" smtClean="0"/>
              <a:t>computadores</a:t>
            </a:r>
            <a:r>
              <a:rPr lang="en-US" sz="2800" dirty="0" smtClean="0"/>
              <a:t>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800" dirty="0" smtClean="0"/>
              <a:t>A </a:t>
            </a:r>
            <a:r>
              <a:rPr lang="pt-PT" sz="2800" dirty="0"/>
              <a:t>verdade é que as pessoas </a:t>
            </a:r>
            <a:r>
              <a:rPr lang="pt-PT" sz="2800" dirty="0" smtClean="0"/>
              <a:t>usam,durante </a:t>
            </a:r>
            <a:r>
              <a:rPr lang="pt-PT" sz="2800" dirty="0"/>
              <a:t>todo </a:t>
            </a:r>
            <a:r>
              <a:rPr lang="pt-PT" sz="2800" dirty="0" smtClean="0"/>
              <a:t>momento,redes </a:t>
            </a:r>
            <a:r>
              <a:rPr lang="pt-PT" sz="2800" dirty="0"/>
              <a:t>de computadores - seja navegando na internet ou </a:t>
            </a:r>
            <a:r>
              <a:rPr lang="pt-PT" sz="2800" dirty="0" smtClean="0"/>
              <a:t>assistindo </a:t>
            </a:r>
            <a:r>
              <a:rPr lang="pt-PT" sz="2800" dirty="0"/>
              <a:t>televisão - e nem </a:t>
            </a:r>
            <a:r>
              <a:rPr lang="pt-PT" sz="2800" dirty="0" smtClean="0"/>
              <a:t>se dão </a:t>
            </a:r>
            <a:r>
              <a:rPr lang="pt-PT" sz="2800" dirty="0"/>
              <a:t>conta do que acontece em </a:t>
            </a:r>
            <a:r>
              <a:rPr lang="pt-PT" sz="2800" dirty="0" smtClean="0"/>
              <a:t>oculto. Na vida moderna podemos chegar a afirmar que a era da cibernetica veio subistitur a revolução industrial, contribuindo deste modo no desenvolvimento da sociedade em todas areas</a:t>
            </a:r>
            <a:endParaRPr lang="pt-PT" sz="2800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57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1321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/>
              <a:t>Comunicação</a:t>
            </a:r>
            <a:endParaRPr lang="pt-PT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99017"/>
            <a:ext cx="10018713" cy="429218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PT" altLang="pt-PT" b="1" dirty="0"/>
              <a:t>Screened Twisted Pair - ScTP</a:t>
            </a:r>
            <a:r>
              <a:rPr lang="pt-PT" altLang="pt-PT" dirty="0"/>
              <a:t> também referenciado como </a:t>
            </a:r>
            <a:r>
              <a:rPr lang="pt-PT" altLang="pt-PT" b="1" dirty="0"/>
              <a:t>FTP</a:t>
            </a:r>
            <a:r>
              <a:rPr lang="pt-PT" altLang="pt-PT" dirty="0"/>
              <a:t> (Foil Twisted Pair), os cabos são cobertos pelo mesmo composto do UTP categoria 5e, para este tipo de cabo, no entanto, uma película de metal é enrolada sobre cada par trançado, melhorando a resposta ao EMI, embora exija maiores cuidados quanto ao aterramento para garantir eficácia face às interferências.</a:t>
            </a:r>
            <a:endParaRPr lang="en-US" altLang="pt-PT" dirty="0"/>
          </a:p>
        </p:txBody>
      </p:sp>
    </p:spTree>
    <p:extLst>
      <p:ext uri="{BB962C8B-B14F-4D97-AF65-F5344CB8AC3E}">
        <p14:creationId xmlns:p14="http://schemas.microsoft.com/office/powerpoint/2010/main" val="37656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418514"/>
            <a:ext cx="10018713" cy="749105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/>
              <a:t>Codigo</a:t>
            </a:r>
            <a:r>
              <a:rPr lang="en-US" sz="2800" dirty="0" smtClean="0"/>
              <a:t> de Cores</a:t>
            </a:r>
            <a:endParaRPr lang="pt-PT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1189892"/>
            <a:ext cx="10018713" cy="5281246"/>
          </a:xfr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pt-PT" dirty="0"/>
              <a:t>Basicamente em uma conexão usando a tecnologia Ethernet, podemos ter dois tipos de cabos: o directo e o cruzado (cross-over) 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PT" dirty="0"/>
              <a:t>O cabo directo, é feito com ambas as pontas em </a:t>
            </a:r>
            <a:r>
              <a:rPr lang="pt-PT" u="sng" dirty="0">
                <a:hlinkClick r:id="rId2"/>
              </a:rPr>
              <a:t>T568A</a:t>
            </a:r>
            <a:r>
              <a:rPr lang="pt-PT" dirty="0"/>
              <a:t> (modo mais usado), ou mesmo, ambas pontas em </a:t>
            </a:r>
            <a:r>
              <a:rPr lang="pt-PT" u="sng" dirty="0">
                <a:hlinkClick r:id="rId3"/>
              </a:rPr>
              <a:t>T568B</a:t>
            </a:r>
            <a:r>
              <a:rPr lang="pt-PT" dirty="0"/>
              <a:t>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PT" dirty="0"/>
              <a:t>Para fazer um cabo cross-over, deve-se “crimpar” uma das pontas seguindo o padrão EIA T568B que vimos acima e a outra utilizando o padrão EIA T568A,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76312"/>
            <a:ext cx="10018713" cy="875713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 err="1" smtClean="0">
                <a:solidFill>
                  <a:srgbClr val="C00000"/>
                </a:solidFill>
              </a:rPr>
              <a:t>Codico</a:t>
            </a:r>
            <a:r>
              <a:rPr lang="en-US" sz="2800" b="1" i="1" dirty="0" smtClean="0">
                <a:solidFill>
                  <a:srgbClr val="C00000"/>
                </a:solidFill>
              </a:rPr>
              <a:t> de cores</a:t>
            </a:r>
            <a:endParaRPr lang="pt-PT" sz="2800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17787"/>
            <a:ext cx="10018713" cy="486742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None/>
              <a:defRPr/>
            </a:pPr>
            <a:r>
              <a:rPr lang="pt-PT" b="1" dirty="0" smtClean="0"/>
              <a:t>			</a:t>
            </a:r>
            <a:r>
              <a:rPr lang="pt-PT" sz="2800" b="1" dirty="0" smtClean="0"/>
              <a:t>EIA </a:t>
            </a:r>
            <a:r>
              <a:rPr lang="pt-PT" sz="2800" b="1" dirty="0"/>
              <a:t>T568A	</a:t>
            </a:r>
            <a:r>
              <a:rPr lang="pt-PT" sz="2800" dirty="0"/>
              <a:t>		</a:t>
            </a:r>
            <a:r>
              <a:rPr lang="pt-PT" sz="2800" dirty="0" smtClean="0"/>
              <a:t>		</a:t>
            </a:r>
            <a:r>
              <a:rPr lang="pt-PT" sz="2800" b="1" dirty="0" smtClean="0">
                <a:solidFill>
                  <a:schemeClr val="accent2"/>
                </a:solidFill>
              </a:rPr>
              <a:t>EIA </a:t>
            </a:r>
            <a:r>
              <a:rPr lang="pt-PT" sz="2800" b="1" dirty="0">
                <a:solidFill>
                  <a:schemeClr val="accent2"/>
                </a:solidFill>
              </a:rPr>
              <a:t>T568B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Branco de Verde		</a:t>
            </a:r>
            <a:r>
              <a:rPr lang="pt-PT" sz="2800" b="1" dirty="0" smtClean="0"/>
              <a:t>	</a:t>
            </a:r>
            <a:r>
              <a:rPr lang="pt-PT" sz="2800" b="1" dirty="0" smtClean="0">
                <a:solidFill>
                  <a:schemeClr val="accent2"/>
                </a:solidFill>
              </a:rPr>
              <a:t>1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Branco de Laranja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Verde			</a:t>
            </a:r>
            <a:r>
              <a:rPr lang="pt-PT" sz="2800" b="1" dirty="0" smtClean="0"/>
              <a:t>			</a:t>
            </a:r>
            <a:r>
              <a:rPr lang="pt-PT" sz="2800" b="1" dirty="0" smtClean="0">
                <a:solidFill>
                  <a:schemeClr val="accent2"/>
                </a:solidFill>
              </a:rPr>
              <a:t>2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Laranja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Branco de Laranja		</a:t>
            </a:r>
            <a:r>
              <a:rPr lang="pt-PT" sz="2800" b="1" dirty="0">
                <a:solidFill>
                  <a:schemeClr val="accent2"/>
                </a:solidFill>
              </a:rPr>
              <a:t>3.  </a:t>
            </a:r>
            <a:r>
              <a:rPr lang="pt-PT" sz="2800" b="1" i="1" dirty="0">
                <a:solidFill>
                  <a:schemeClr val="accent2"/>
                </a:solidFill>
              </a:rPr>
              <a:t>Branco de Verde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Azul				</a:t>
            </a:r>
            <a:r>
              <a:rPr lang="pt-PT" sz="2800" b="1" dirty="0" smtClean="0"/>
              <a:t>			</a:t>
            </a:r>
            <a:r>
              <a:rPr lang="pt-PT" sz="2800" b="1" dirty="0" smtClean="0">
                <a:solidFill>
                  <a:schemeClr val="accent2"/>
                </a:solidFill>
              </a:rPr>
              <a:t>4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Azul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Branco de Azul		</a:t>
            </a:r>
            <a:r>
              <a:rPr lang="pt-PT" sz="2800" b="1" dirty="0" smtClean="0"/>
              <a:t>	</a:t>
            </a:r>
            <a:r>
              <a:rPr lang="pt-PT" sz="2800" b="1" dirty="0" smtClean="0">
                <a:solidFill>
                  <a:schemeClr val="accent2"/>
                </a:solidFill>
              </a:rPr>
              <a:t>5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Branco de Azul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Laranja			</a:t>
            </a:r>
            <a:r>
              <a:rPr lang="pt-PT" sz="2800" b="1" dirty="0" smtClean="0"/>
              <a:t>			</a:t>
            </a:r>
            <a:r>
              <a:rPr lang="pt-PT" sz="2800" b="1" dirty="0" smtClean="0">
                <a:solidFill>
                  <a:schemeClr val="accent2"/>
                </a:solidFill>
              </a:rPr>
              <a:t>6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Verde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Branco de Castanho	</a:t>
            </a:r>
            <a:r>
              <a:rPr lang="pt-PT" sz="2800" b="1" dirty="0" smtClean="0"/>
              <a:t>	</a:t>
            </a:r>
            <a:r>
              <a:rPr lang="pt-PT" sz="2800" b="1" dirty="0" smtClean="0">
                <a:solidFill>
                  <a:schemeClr val="accent2"/>
                </a:solidFill>
              </a:rPr>
              <a:t>7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>
                <a:solidFill>
                  <a:schemeClr val="accent2"/>
                </a:solidFill>
              </a:rPr>
              <a:t>Branco de Castanho</a:t>
            </a:r>
            <a:endParaRPr lang="en-US" sz="2800" b="1" i="1" dirty="0">
              <a:solidFill>
                <a:schemeClr val="accent2"/>
              </a:solidFill>
            </a:endParaRP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dirty="0"/>
              <a:t>Castanho			</a:t>
            </a:r>
            <a:r>
              <a:rPr lang="pt-PT" sz="2800" b="1" dirty="0" smtClean="0"/>
              <a:t>		</a:t>
            </a:r>
            <a:r>
              <a:rPr lang="pt-PT" sz="2800" b="1" dirty="0" smtClean="0">
                <a:solidFill>
                  <a:schemeClr val="accent2"/>
                </a:solidFill>
              </a:rPr>
              <a:t>8</a:t>
            </a:r>
            <a:r>
              <a:rPr lang="pt-PT" sz="2800" b="1" dirty="0">
                <a:solidFill>
                  <a:schemeClr val="accent2"/>
                </a:solidFill>
              </a:rPr>
              <a:t>.  </a:t>
            </a:r>
            <a:r>
              <a:rPr lang="pt-PT" sz="2800" b="1" i="1" dirty="0" smtClean="0">
                <a:solidFill>
                  <a:schemeClr val="accent2"/>
                </a:solidFill>
              </a:rPr>
              <a:t>Castanho</a:t>
            </a:r>
            <a:endParaRPr lang="en-US" dirty="0"/>
          </a:p>
          <a:p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657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92834"/>
          </a:xfrm>
        </p:spPr>
        <p:txBody>
          <a:bodyPr>
            <a:normAutofit/>
          </a:bodyPr>
          <a:lstStyle/>
          <a:p>
            <a:pPr algn="l"/>
            <a:r>
              <a:rPr lang="pt-PT" sz="2800" b="1" i="1" dirty="0"/>
              <a:t>Cabo Cross-over Gigabit</a:t>
            </a:r>
            <a:endParaRPr lang="pt-PT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84311" y="1378636"/>
            <a:ext cx="4895055" cy="456731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PT" altLang="pt-PT" sz="2400" dirty="0"/>
              <a:t>Para fazer um cabo cross-over Gigabit Ethernet, utiliza-se o padrão EIA T568B num dos lados do cabo, como se fosse  um cabo normal. A mudança vem ao crimpar o outro lado do cabo, onde é usada a seguinte  sequência de cores:</a:t>
            </a:r>
            <a:endParaRPr lang="en-US" altLang="pt-PT" sz="2400" dirty="0"/>
          </a:p>
          <a:p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07967" y="1378635"/>
            <a:ext cx="4895056" cy="4412565"/>
          </a:xfrm>
        </p:spPr>
        <p:txBody>
          <a:bodyPr>
            <a:normAutofit/>
          </a:bodyPr>
          <a:lstStyle/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Branco de Verde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Verde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Branco de Laranja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Branco de Castanho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Castanho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Laranja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Azul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PT" sz="2800" b="1" i="1" dirty="0">
                <a:solidFill>
                  <a:schemeClr val="accent3">
                    <a:lumMod val="50000"/>
                  </a:schemeClr>
                </a:solidFill>
              </a:rPr>
              <a:t>Branco de Azul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69901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2554457"/>
          </a:xfrm>
        </p:spPr>
        <p:txBody>
          <a:bodyPr>
            <a:normAutofit/>
          </a:bodyPr>
          <a:lstStyle/>
          <a:p>
            <a:pPr algn="l"/>
            <a:r>
              <a:rPr lang="pt-PT" altLang="pt-PT" sz="2800" b="1" dirty="0"/>
              <a:t>Patchcords / Flyleads</a:t>
            </a:r>
            <a:br>
              <a:rPr lang="pt-PT" altLang="pt-PT" sz="2800" b="1" dirty="0"/>
            </a:br>
            <a:r>
              <a:rPr lang="pt-PT" altLang="pt-PT" sz="2800" b="1" dirty="0" smtClean="0"/>
              <a:t>Patchcords </a:t>
            </a:r>
            <a:r>
              <a:rPr lang="pt-PT" altLang="pt-PT" sz="2800" b="1" dirty="0"/>
              <a:t>-</a:t>
            </a:r>
            <a:r>
              <a:rPr lang="pt-PT" altLang="pt-PT" sz="2800" dirty="0"/>
              <a:t>usados para interligar o patch panel com o switch e tem um comprimento de 0,5m ate 1,5m.</a:t>
            </a:r>
            <a:br>
              <a:rPr lang="pt-PT" altLang="pt-PT" sz="2800" dirty="0"/>
            </a:br>
            <a:r>
              <a:rPr lang="pt-PT" altLang="pt-PT" sz="2800" b="1" dirty="0"/>
              <a:t>Flyleads</a:t>
            </a:r>
            <a:r>
              <a:rPr lang="pt-PT" altLang="pt-PT" sz="2800" dirty="0"/>
              <a:t> – Interligam as tomadas de dados e os PC´s e tem um comprimento de 2,5m ate 3,0m.</a:t>
            </a:r>
            <a:endParaRPr lang="pt-PT" sz="28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9" t="57971" r="43307" b="12036"/>
          <a:stretch>
            <a:fillRect/>
          </a:stretch>
        </p:blipFill>
        <p:spPr>
          <a:xfrm>
            <a:off x="2205569" y="3398191"/>
            <a:ext cx="4288098" cy="2786062"/>
          </a:xfr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0" t="46468" r="43396" b="24490"/>
          <a:stretch>
            <a:fillRect/>
          </a:stretch>
        </p:blipFill>
        <p:spPr>
          <a:xfrm>
            <a:off x="7844325" y="3398191"/>
            <a:ext cx="3959225" cy="278606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400149" y="6342187"/>
            <a:ext cx="1414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altLang="pt-PT" b="1" i="1" dirty="0">
                <a:latin typeface="Calibri" panose="020F0502020204030204" pitchFamily="34" charset="0"/>
              </a:rPr>
              <a:t>Cabo</a:t>
            </a:r>
            <a:r>
              <a:rPr lang="pt-PT" altLang="pt-PT" b="1" dirty="0">
                <a:latin typeface="Calibri" panose="020F0502020204030204" pitchFamily="34" charset="0"/>
              </a:rPr>
              <a:t> </a:t>
            </a:r>
            <a:r>
              <a:rPr lang="pt-PT" altLang="pt-PT" b="1" i="1" dirty="0">
                <a:latin typeface="Calibri" panose="020F0502020204030204" pitchFamily="34" charset="0"/>
              </a:rPr>
              <a:t>Directo</a:t>
            </a:r>
            <a:endParaRPr lang="en-US" altLang="pt-PT" b="1" i="1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82710" y="6342187"/>
            <a:ext cx="148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pt-PT" b="1" dirty="0">
                <a:latin typeface="Calibri" panose="020F0502020204030204" pitchFamily="34" charset="0"/>
              </a:rPr>
              <a:t>Cabo Cruzado</a:t>
            </a:r>
            <a:endParaRPr lang="en-US" altLang="pt-PT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93432"/>
            <a:ext cx="10018713" cy="7772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/>
              <a:t>Conectores</a:t>
            </a:r>
            <a:r>
              <a:rPr lang="en-US" sz="2800" b="1" dirty="0" smtClean="0"/>
              <a:t> e </a:t>
            </a:r>
            <a:r>
              <a:rPr lang="en-US" sz="2800" b="1" dirty="0" err="1" smtClean="0"/>
              <a:t>tomadas</a:t>
            </a:r>
            <a:endParaRPr lang="pt-PT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70672"/>
            <a:ext cx="10018713" cy="5110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altLang="pt-PT" b="1" dirty="0">
                <a:latin typeface="Calibri" panose="020F0502020204030204" pitchFamily="34" charset="0"/>
              </a:rPr>
              <a:t>Conectores </a:t>
            </a:r>
            <a:r>
              <a:rPr lang="pt-PT" altLang="pt-PT" b="1" dirty="0" smtClean="0">
                <a:latin typeface="Calibri" panose="020F0502020204030204" pitchFamily="34" charset="0"/>
              </a:rPr>
              <a:t>RJ45 - </a:t>
            </a:r>
            <a:r>
              <a:rPr lang="pt-PT" altLang="pt-PT" dirty="0" smtClean="0">
                <a:latin typeface="Calibri" panose="020F0502020204030204" pitchFamily="34" charset="0"/>
              </a:rPr>
              <a:t>É </a:t>
            </a:r>
            <a:r>
              <a:rPr lang="pt-PT" altLang="pt-PT" dirty="0">
                <a:latin typeface="Calibri" panose="020F0502020204030204" pitchFamily="34" charset="0"/>
              </a:rPr>
              <a:t>preciso um pouco de atenção ao cortar e encaixar os fios dentro do conector, pois eles devem ficar perfeitamente </a:t>
            </a:r>
            <a:r>
              <a:rPr lang="pt-PT" altLang="pt-PT" dirty="0" smtClean="0">
                <a:latin typeface="Calibri" panose="020F0502020204030204" pitchFamily="34" charset="0"/>
              </a:rPr>
              <a:t>rectos.</a:t>
            </a:r>
          </a:p>
          <a:p>
            <a:pPr algn="just">
              <a:lnSpc>
                <a:spcPct val="150000"/>
              </a:lnSpc>
            </a:pPr>
            <a:r>
              <a:rPr lang="pt-PT" altLang="pt-PT" b="1" dirty="0">
                <a:latin typeface="Calibri" panose="020F0502020204030204" pitchFamily="34" charset="0"/>
              </a:rPr>
              <a:t>Tomadas </a:t>
            </a:r>
            <a:r>
              <a:rPr lang="pt-PT" altLang="pt-PT" b="1" dirty="0" smtClean="0">
                <a:latin typeface="Calibri" panose="020F0502020204030204" pitchFamily="34" charset="0"/>
              </a:rPr>
              <a:t>RJ45 - </a:t>
            </a:r>
            <a:r>
              <a:rPr lang="pt-PT" altLang="pt-PT" dirty="0" smtClean="0">
                <a:latin typeface="Calibri" panose="020F0502020204030204" pitchFamily="34" charset="0"/>
              </a:rPr>
              <a:t>Existem </a:t>
            </a:r>
            <a:r>
              <a:rPr lang="pt-PT" altLang="pt-PT" dirty="0">
                <a:latin typeface="Calibri" panose="020F0502020204030204" pitchFamily="34" charset="0"/>
              </a:rPr>
              <a:t>vários tipos de tomadas de dados RJ45, tanto de instalação interna quanto externa</a:t>
            </a:r>
            <a:r>
              <a:rPr lang="pt-PT" altLang="pt-PT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n-US" altLang="pt-PT" dirty="0">
              <a:latin typeface="Calibri" panose="020F0502020204030204" pitchFamily="34" charset="0"/>
            </a:endParaRPr>
          </a:p>
          <a:p>
            <a:pPr algn="just"/>
            <a:endParaRPr lang="en-US" altLang="pt-PT" dirty="0" smtClean="0">
              <a:latin typeface="Calibri" panose="020F0502020204030204" pitchFamily="34" charset="0"/>
            </a:endParaRPr>
          </a:p>
          <a:p>
            <a:pPr algn="just"/>
            <a:endParaRPr lang="en-US" altLang="pt-PT" dirty="0">
              <a:latin typeface="Calibri" panose="020F0502020204030204" pitchFamily="34" charset="0"/>
            </a:endParaRPr>
          </a:p>
          <a:p>
            <a:pPr algn="just"/>
            <a:endParaRPr lang="en-US" altLang="pt-PT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t="51376" r="31013" b="24490"/>
          <a:stretch>
            <a:fillRect/>
          </a:stretch>
        </p:blipFill>
        <p:spPr bwMode="auto">
          <a:xfrm>
            <a:off x="1859850" y="4292162"/>
            <a:ext cx="24384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3" t="52901" r="31133" b="15636"/>
          <a:stretch>
            <a:fillRect/>
          </a:stretch>
        </p:blipFill>
        <p:spPr>
          <a:xfrm>
            <a:off x="8049500" y="3725277"/>
            <a:ext cx="3333716" cy="2227410"/>
          </a:xfrm>
          <a:prstGeom prst="rect">
            <a:avLst/>
          </a:prstGeom>
          <a:noFill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0" t="24623" r="31364" b="21712"/>
          <a:stretch>
            <a:fillRect/>
          </a:stretch>
        </p:blipFill>
        <p:spPr bwMode="auto">
          <a:xfrm>
            <a:off x="5132384" y="3380937"/>
            <a:ext cx="27225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5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533399"/>
            <a:ext cx="5426158" cy="742951"/>
          </a:xfrm>
        </p:spPr>
        <p:txBody>
          <a:bodyPr/>
          <a:lstStyle/>
          <a:p>
            <a:pPr algn="l"/>
            <a:r>
              <a:rPr lang="en-US" b="1" dirty="0" err="1" smtClean="0"/>
              <a:t>Redes</a:t>
            </a:r>
            <a:r>
              <a:rPr lang="en-US" b="1" dirty="0" smtClean="0"/>
              <a:t> </a:t>
            </a:r>
            <a:r>
              <a:rPr lang="en-US" b="1" dirty="0" err="1" smtClean="0"/>
              <a:t>Sem</a:t>
            </a:r>
            <a:r>
              <a:rPr lang="en-US" b="1" dirty="0" smtClean="0"/>
              <a:t> </a:t>
            </a:r>
            <a:r>
              <a:rPr lang="en-US" b="1" dirty="0" err="1" smtClean="0"/>
              <a:t>Fio</a:t>
            </a:r>
            <a:endParaRPr lang="pt-PT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85" r="885"/>
          <a:stretch>
            <a:fillRect/>
          </a:stretch>
        </p:blipFill>
        <p:spPr>
          <a:xfrm rot="5400000">
            <a:off x="7689932" y="1732455"/>
            <a:ext cx="3280974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614" y="1276350"/>
            <a:ext cx="5698268" cy="531763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É possível </a:t>
            </a:r>
            <a:r>
              <a:rPr lang="pt-PT" sz="2400" dirty="0" smtClean="0"/>
              <a:t>interligar computadores </a:t>
            </a:r>
            <a:r>
              <a:rPr lang="pt-PT" sz="2400" dirty="0"/>
              <a:t>de várias </a:t>
            </a:r>
            <a:r>
              <a:rPr lang="pt-PT" sz="2400" dirty="0" smtClean="0"/>
              <a:t>formas</a:t>
            </a:r>
            <a:r>
              <a:rPr lang="pt-PT" sz="2400" dirty="0"/>
              <a:t>, uma delas </a:t>
            </a:r>
            <a:r>
              <a:rPr lang="pt-PT" sz="2400" dirty="0" smtClean="0"/>
              <a:t>é utilizando </a:t>
            </a:r>
            <a:r>
              <a:rPr lang="pt-PT" sz="2400" dirty="0"/>
              <a:t>ondas </a:t>
            </a:r>
            <a:r>
              <a:rPr lang="pt-PT" sz="2400" dirty="0" smtClean="0"/>
              <a:t>de radiofrequência</a:t>
            </a:r>
            <a:r>
              <a:rPr lang="pt-PT" sz="2400" dirty="0"/>
              <a:t>. </a:t>
            </a:r>
            <a:r>
              <a:rPr lang="pt-PT" sz="2400" dirty="0" smtClean="0"/>
              <a:t>Formamos então </a:t>
            </a:r>
            <a:r>
              <a:rPr lang="pt-PT" sz="2400" dirty="0"/>
              <a:t>as redes sem fio </a:t>
            </a:r>
            <a:r>
              <a:rPr lang="pt-PT" sz="2400" dirty="0" smtClean="0"/>
              <a:t>(</a:t>
            </a:r>
            <a:r>
              <a:rPr lang="pt-PT" sz="2400" dirty="0"/>
              <a:t>wireless ou wi-fi). Muitos </a:t>
            </a:r>
            <a:r>
              <a:rPr lang="pt-PT" sz="2400" dirty="0" smtClean="0"/>
              <a:t>notebooks modernos possuem </a:t>
            </a:r>
            <a:r>
              <a:rPr lang="pt-PT" sz="2400" dirty="0"/>
              <a:t>adaptadores de </a:t>
            </a:r>
            <a:r>
              <a:rPr lang="pt-PT" sz="2400" dirty="0" smtClean="0"/>
              <a:t>rede </a:t>
            </a:r>
            <a:r>
              <a:rPr lang="pt-PT" sz="2400" dirty="0"/>
              <a:t>sem fio, mas </a:t>
            </a:r>
            <a:r>
              <a:rPr lang="pt-PT" sz="2400" dirty="0" smtClean="0"/>
              <a:t>também é </a:t>
            </a:r>
            <a:r>
              <a:rPr lang="pt-PT" sz="2400" dirty="0"/>
              <a:t>possível usar este recurso </a:t>
            </a:r>
            <a:r>
              <a:rPr lang="pt-PT" sz="2400" dirty="0" smtClean="0"/>
              <a:t>em </a:t>
            </a:r>
            <a:r>
              <a:rPr lang="pt-PT" sz="2400" dirty="0"/>
              <a:t>computadores desktop.</a:t>
            </a:r>
          </a:p>
          <a:p>
            <a:pPr algn="just"/>
            <a:r>
              <a:rPr lang="pt-PT" sz="2400" dirty="0"/>
              <a:t>Basta instalar uma placa de </a:t>
            </a:r>
            <a:r>
              <a:rPr lang="pt-PT" sz="2400" dirty="0" smtClean="0"/>
              <a:t>rede </a:t>
            </a:r>
            <a:r>
              <a:rPr lang="pt-PT" sz="2400" dirty="0"/>
              <a:t>como a mostrada </a:t>
            </a:r>
            <a:r>
              <a:rPr lang="pt-PT" sz="2400" dirty="0" smtClean="0"/>
              <a:t>ao lado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9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274" y="361412"/>
            <a:ext cx="8575676" cy="685801"/>
          </a:xfrm>
        </p:spPr>
        <p:txBody>
          <a:bodyPr/>
          <a:lstStyle/>
          <a:p>
            <a:pPr algn="l"/>
            <a:r>
              <a:rPr lang="en-US" b="1" dirty="0" err="1" smtClean="0"/>
              <a:t>Velocidades</a:t>
            </a:r>
            <a:r>
              <a:rPr lang="en-US" b="1" dirty="0" smtClean="0"/>
              <a:t> das </a:t>
            </a:r>
            <a:r>
              <a:rPr lang="en-US" b="1" dirty="0" err="1" smtClean="0"/>
              <a:t>diferentes</a:t>
            </a:r>
            <a:r>
              <a:rPr lang="en-US" b="1" dirty="0" smtClean="0"/>
              <a:t> Interfaces do PC</a:t>
            </a:r>
            <a:endParaRPr lang="pt-PT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1274" y="1219200"/>
            <a:ext cx="4522856" cy="5200650"/>
          </a:xfrm>
        </p:spPr>
        <p:txBody>
          <a:bodyPr>
            <a:noAutofit/>
          </a:bodyPr>
          <a:lstStyle/>
          <a:p>
            <a:pPr algn="just"/>
            <a:r>
              <a:rPr lang="pt-PT" sz="2400" dirty="0"/>
              <a:t>O tipo de placa de </a:t>
            </a:r>
            <a:r>
              <a:rPr lang="pt-PT" sz="2400" dirty="0" smtClean="0"/>
              <a:t>rede mais </a:t>
            </a:r>
            <a:r>
              <a:rPr lang="pt-PT" sz="2400" dirty="0"/>
              <a:t>usada atualmente é o </a:t>
            </a:r>
            <a:r>
              <a:rPr lang="pt-PT" sz="2400" dirty="0" smtClean="0"/>
              <a:t>“</a:t>
            </a:r>
            <a:r>
              <a:rPr lang="pt-PT" sz="2400" dirty="0"/>
              <a:t>Ethernet 10/100”. </a:t>
            </a:r>
            <a:r>
              <a:rPr lang="pt-PT" sz="2400" dirty="0" smtClean="0"/>
              <a:t>Essas placas </a:t>
            </a:r>
            <a:r>
              <a:rPr lang="pt-PT" sz="2400" dirty="0"/>
              <a:t>operam como padrão </a:t>
            </a:r>
            <a:r>
              <a:rPr lang="pt-PT" sz="2400" dirty="0" smtClean="0"/>
              <a:t>na velocidade </a:t>
            </a:r>
            <a:r>
              <a:rPr lang="pt-PT" sz="2400" dirty="0"/>
              <a:t>de </a:t>
            </a:r>
            <a:r>
              <a:rPr lang="pt-PT" sz="2400" dirty="0" smtClean="0"/>
              <a:t>100 Mbits/s </a:t>
            </a:r>
            <a:r>
              <a:rPr lang="pt-PT" sz="2400" dirty="0"/>
              <a:t>(100 milhões de </a:t>
            </a:r>
            <a:r>
              <a:rPr lang="pt-PT" sz="2400" dirty="0" smtClean="0"/>
              <a:t>bits por </a:t>
            </a:r>
            <a:r>
              <a:rPr lang="pt-PT" sz="2400" dirty="0"/>
              <a:t>segundo, o que equivale </a:t>
            </a:r>
            <a:r>
              <a:rPr lang="pt-PT" sz="2400" dirty="0" smtClean="0"/>
              <a:t>a </a:t>
            </a:r>
            <a:r>
              <a:rPr lang="pt-PT" sz="2400" dirty="0"/>
              <a:t>cerca de 12 MB/s).</a:t>
            </a:r>
          </a:p>
          <a:p>
            <a:pPr algn="just"/>
            <a:r>
              <a:rPr lang="pt-PT" sz="2400" dirty="0"/>
              <a:t>Quando são conectadas </a:t>
            </a:r>
            <a:r>
              <a:rPr lang="pt-PT" sz="2400" dirty="0" smtClean="0"/>
              <a:t>a um </a:t>
            </a:r>
            <a:r>
              <a:rPr lang="pt-PT" sz="2400" dirty="0"/>
              <a:t>computador com </a:t>
            </a:r>
            <a:r>
              <a:rPr lang="pt-PT" sz="2400" dirty="0" smtClean="0"/>
              <a:t>placa de </a:t>
            </a:r>
            <a:r>
              <a:rPr lang="pt-PT" sz="2400" dirty="0"/>
              <a:t>rede </a:t>
            </a:r>
            <a:r>
              <a:rPr lang="pt-PT" sz="2400" dirty="0" smtClean="0"/>
              <a:t>antiga </a:t>
            </a:r>
            <a:r>
              <a:rPr lang="pt-PT" sz="2400" dirty="0"/>
              <a:t>(operavam </a:t>
            </a:r>
            <a:r>
              <a:rPr lang="pt-PT" sz="2400" dirty="0" smtClean="0"/>
              <a:t>com </a:t>
            </a:r>
            <a:r>
              <a:rPr lang="pt-PT" sz="2400" dirty="0"/>
              <a:t>10 Mbits/s), </a:t>
            </a:r>
            <a:r>
              <a:rPr lang="pt-PT" sz="2400" dirty="0" smtClean="0"/>
              <a:t>reduzem automaticamente </a:t>
            </a:r>
            <a:r>
              <a:rPr lang="pt-PT" sz="2400" dirty="0"/>
              <a:t>sua </a:t>
            </a:r>
            <a:r>
              <a:rPr lang="pt-PT" sz="2400" dirty="0" smtClean="0"/>
              <a:t>velocidade </a:t>
            </a:r>
            <a:r>
              <a:rPr lang="pt-PT" sz="2400" dirty="0"/>
              <a:t>para 10 Mbits/s.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>
          <a:xfrm>
            <a:off x="6025971" y="1257300"/>
            <a:ext cx="5391150" cy="5162550"/>
          </a:xfrm>
        </p:spPr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95675"/>
              </p:ext>
            </p:extLst>
          </p:nvPr>
        </p:nvGraphicFramePr>
        <p:xfrm>
          <a:off x="6134100" y="1520650"/>
          <a:ext cx="5200650" cy="4350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conexão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Velocidade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Porta serial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115.200 bps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Potra paralela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600 </a:t>
                      </a:r>
                      <a:r>
                        <a:rPr lang="en-US" sz="1800" b="1" dirty="0" err="1">
                          <a:effectLst/>
                        </a:rPr>
                        <a:t>kbits</a:t>
                      </a:r>
                      <a:r>
                        <a:rPr lang="en-US" sz="1800" b="1" dirty="0">
                          <a:effectLst/>
                        </a:rPr>
                        <a:t>/s a 16 </a:t>
                      </a:r>
                      <a:r>
                        <a:rPr lang="en-US" sz="1800" b="1" dirty="0" err="1">
                          <a:effectLst/>
                        </a:rPr>
                        <a:t>Mbits</a:t>
                      </a:r>
                      <a:r>
                        <a:rPr lang="en-US" sz="1800" b="1" dirty="0">
                          <a:effectLst/>
                        </a:rPr>
                        <a:t>/s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USB 1.1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12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USB 2.0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480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Fireware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400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Ethernet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10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Fast Ethernet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100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Gigabit Ethernet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1000 </a:t>
                      </a:r>
                      <a:r>
                        <a:rPr lang="en-US" sz="1800" b="1" dirty="0" err="1" smtClean="0">
                          <a:effectLst/>
                        </a:rPr>
                        <a:t>Mbits</a:t>
                      </a:r>
                      <a:r>
                        <a:rPr lang="en-US" sz="1800" b="1" dirty="0" smtClean="0">
                          <a:effectLst/>
                        </a:rPr>
                        <a:t>/s </a:t>
                      </a:r>
                      <a:r>
                        <a:rPr lang="en-US" sz="1800" b="1" dirty="0">
                          <a:effectLst/>
                        </a:rPr>
                        <a:t>(1 </a:t>
                      </a:r>
                      <a:r>
                        <a:rPr lang="en-US" sz="1800" b="1" dirty="0" err="1">
                          <a:effectLst/>
                        </a:rPr>
                        <a:t>Gbit</a:t>
                      </a:r>
                      <a:r>
                        <a:rPr lang="en-US" sz="1800" b="1" dirty="0">
                          <a:effectLst/>
                        </a:rPr>
                        <a:t>/s)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7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10-Gigabit Ethernet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10.000 </a:t>
                      </a:r>
                      <a:r>
                        <a:rPr lang="en-US" sz="1800" b="1">
                          <a:effectLst/>
                        </a:rPr>
                        <a:t>Gbits/s (10 Gbits/s)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Wireless,802.11b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>
                          <a:effectLst/>
                        </a:rPr>
                        <a:t>11 </a:t>
                      </a:r>
                      <a:r>
                        <a:rPr lang="en-US" sz="1800" b="1">
                          <a:effectLst/>
                        </a:rPr>
                        <a:t>Mbits/s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Wireless, 802 11a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800" b="1" dirty="0">
                          <a:effectLst/>
                        </a:rPr>
                        <a:t>54 </a:t>
                      </a:r>
                      <a:r>
                        <a:rPr lang="en-US" sz="1800" b="1" dirty="0" err="1">
                          <a:effectLst/>
                        </a:rPr>
                        <a:t>Mbits</a:t>
                      </a:r>
                      <a:r>
                        <a:rPr lang="en-US" sz="1800" b="1" dirty="0">
                          <a:effectLst/>
                        </a:rPr>
                        <a:t>/s</a:t>
                      </a:r>
                      <a:endParaRPr lang="pt-PT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448" y="323849"/>
            <a:ext cx="5426158" cy="952501"/>
          </a:xfrm>
        </p:spPr>
        <p:txBody>
          <a:bodyPr/>
          <a:lstStyle/>
          <a:p>
            <a:pPr algn="l"/>
            <a:r>
              <a:rPr lang="en-US" b="1" dirty="0" smtClean="0"/>
              <a:t>Cabo UTP pronto</a:t>
            </a:r>
            <a:endParaRPr lang="pt-PT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34" b="1234"/>
          <a:stretch>
            <a:fillRect/>
          </a:stretch>
        </p:blipFill>
        <p:spPr>
          <a:xfrm rot="5400000">
            <a:off x="7594682" y="914400"/>
            <a:ext cx="3280974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695448"/>
            <a:ext cx="5426158" cy="47434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Da mesma forma, as </a:t>
            </a:r>
            <a:r>
              <a:rPr lang="pt-PT" sz="2400" dirty="0" smtClean="0"/>
              <a:t>lojas especializadas </a:t>
            </a:r>
            <a:r>
              <a:rPr lang="pt-PT" sz="2400" dirty="0"/>
              <a:t>em material </a:t>
            </a:r>
            <a:r>
              <a:rPr lang="pt-PT" sz="2400" dirty="0" smtClean="0"/>
              <a:t>para </a:t>
            </a:r>
            <a:r>
              <a:rPr lang="pt-PT" sz="2400" dirty="0"/>
              <a:t>redes </a:t>
            </a:r>
            <a:r>
              <a:rPr lang="pt-PT" sz="2400" dirty="0" smtClean="0"/>
              <a:t>confeccionam cabos </a:t>
            </a:r>
            <a:r>
              <a:rPr lang="pt-PT" sz="2400" dirty="0"/>
              <a:t>UTP sob medida. </a:t>
            </a:r>
          </a:p>
          <a:p>
            <a:pPr algn="just">
              <a:lnSpc>
                <a:spcPct val="150000"/>
              </a:lnSpc>
            </a:pPr>
            <a:r>
              <a:rPr lang="pt-PT" sz="2400" dirty="0"/>
              <a:t>Normalmente encontramos </a:t>
            </a:r>
            <a:r>
              <a:rPr lang="pt-PT" sz="2400" dirty="0" smtClean="0"/>
              <a:t>os cabos </a:t>
            </a:r>
            <a:r>
              <a:rPr lang="pt-PT" sz="2400" dirty="0"/>
              <a:t>prontos com medidas </a:t>
            </a:r>
            <a:r>
              <a:rPr lang="pt-PT" sz="2400" dirty="0" smtClean="0"/>
              <a:t>padronizadas</a:t>
            </a:r>
            <a:r>
              <a:rPr lang="pt-PT" sz="2400" dirty="0"/>
              <a:t>, como 1,80m e </a:t>
            </a:r>
            <a:r>
              <a:rPr lang="pt-PT" sz="2400" dirty="0" smtClean="0"/>
              <a:t>3,60m.</a:t>
            </a:r>
          </a:p>
          <a:p>
            <a:pPr algn="just">
              <a:lnSpc>
                <a:spcPct val="150000"/>
              </a:lnSpc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9995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38" y="333829"/>
            <a:ext cx="5614844" cy="5706753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pt-PT" b="1" dirty="0" smtClean="0"/>
              <a:t>Conectores RJ 45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cabos </a:t>
            </a:r>
            <a:r>
              <a:rPr lang="pt-PT" dirty="0"/>
              <a:t>de rede </a:t>
            </a:r>
            <a:r>
              <a:rPr lang="pt-PT" dirty="0" smtClean="0"/>
              <a:t>mais usados </a:t>
            </a:r>
            <a:r>
              <a:rPr lang="pt-PT" dirty="0"/>
              <a:t>atualmente </a:t>
            </a:r>
            <a:r>
              <a:rPr lang="pt-PT" dirty="0" smtClean="0"/>
              <a:t>são os </a:t>
            </a:r>
            <a:r>
              <a:rPr lang="pt-PT" dirty="0"/>
              <a:t>do tipo “</a:t>
            </a:r>
            <a:r>
              <a:rPr lang="pt-PT" dirty="0" smtClean="0"/>
              <a:t>par trançado</a:t>
            </a:r>
            <a:r>
              <a:rPr lang="pt-PT" dirty="0"/>
              <a:t>” (UTP </a:t>
            </a:r>
            <a:r>
              <a:rPr lang="pt-PT" dirty="0" smtClean="0"/>
              <a:t>= unshielded twisted pair</a:t>
            </a:r>
            <a:r>
              <a:rPr lang="pt-PT" dirty="0"/>
              <a:t>). Entretanto </a:t>
            </a:r>
            <a:r>
              <a:rPr lang="pt-PT" dirty="0" smtClean="0"/>
              <a:t>muitas redes </a:t>
            </a:r>
            <a:r>
              <a:rPr lang="pt-PT" dirty="0"/>
              <a:t>antigas ainda </a:t>
            </a:r>
            <a:r>
              <a:rPr lang="pt-PT" dirty="0" smtClean="0"/>
              <a:t>usam </a:t>
            </a:r>
            <a:r>
              <a:rPr lang="pt-PT" dirty="0"/>
              <a:t>o cabo coaxial.</a:t>
            </a:r>
            <a:br>
              <a:rPr lang="pt-PT" dirty="0"/>
            </a:br>
            <a:r>
              <a:rPr lang="pt-PT" dirty="0"/>
              <a:t>Se você instalar </a:t>
            </a:r>
            <a:r>
              <a:rPr lang="pt-PT" dirty="0" smtClean="0"/>
              <a:t>uma rede </a:t>
            </a:r>
            <a:r>
              <a:rPr lang="pt-PT" dirty="0"/>
              <a:t>nova deverá </a:t>
            </a:r>
            <a:r>
              <a:rPr lang="pt-PT" dirty="0" smtClean="0"/>
              <a:t>usar par </a:t>
            </a:r>
            <a:r>
              <a:rPr lang="pt-PT" dirty="0"/>
              <a:t>trançado ou outras </a:t>
            </a:r>
            <a:r>
              <a:rPr lang="pt-PT" dirty="0" smtClean="0"/>
              <a:t>tecnologias mais recentes.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396" b="11396"/>
          <a:stretch>
            <a:fillRect/>
          </a:stretch>
        </p:blipFill>
        <p:spPr>
          <a:xfrm rot="5400000">
            <a:off x="7594682" y="914400"/>
            <a:ext cx="3280974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82" y="5209721"/>
            <a:ext cx="5039366" cy="1338942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0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6648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Redes</a:t>
            </a:r>
            <a:r>
              <a:rPr lang="en-US" sz="3200" dirty="0">
                <a:solidFill>
                  <a:schemeClr val="accent4"/>
                </a:solidFill>
              </a:rPr>
              <a:t> de </a:t>
            </a:r>
            <a:r>
              <a:rPr lang="en-US" sz="3200" dirty="0" err="1">
                <a:solidFill>
                  <a:schemeClr val="accent4"/>
                </a:solidFill>
              </a:rPr>
              <a:t>Computadores</a:t>
            </a:r>
            <a:endParaRPr lang="pt-P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06828"/>
            <a:ext cx="10018713" cy="50956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800" dirty="0"/>
              <a:t>Redes de computadores é um assunto vasto, que </a:t>
            </a:r>
            <a:r>
              <a:rPr lang="pt-PT" sz="2800" dirty="0" smtClean="0"/>
              <a:t>envolve </a:t>
            </a:r>
            <a:r>
              <a:rPr lang="pt-PT" sz="2800" dirty="0"/>
              <a:t>um profundo </a:t>
            </a:r>
            <a:r>
              <a:rPr lang="pt-PT" sz="2800" dirty="0" smtClean="0"/>
              <a:t>conhecimento </a:t>
            </a:r>
            <a:r>
              <a:rPr lang="pt-PT" sz="2800" dirty="0"/>
              <a:t>de equipamentos, configuração dos mesmos, </a:t>
            </a:r>
            <a:r>
              <a:rPr lang="pt-PT" sz="2800" dirty="0" smtClean="0"/>
              <a:t>monitoramento </a:t>
            </a:r>
            <a:r>
              <a:rPr lang="pt-PT" sz="2800" dirty="0"/>
              <a:t>da rede, </a:t>
            </a:r>
            <a:r>
              <a:rPr lang="pt-PT" sz="2800" dirty="0" smtClean="0"/>
              <a:t>manutenção,planeamento</a:t>
            </a:r>
            <a:r>
              <a:rPr lang="pt-PT" sz="2800" dirty="0"/>
              <a:t>, escalabilidade</a:t>
            </a:r>
          </a:p>
          <a:p>
            <a:pPr marL="0" indent="0" algn="just">
              <a:buNone/>
            </a:pPr>
            <a:r>
              <a:rPr lang="pt-PT" sz="2800" dirty="0"/>
              <a:t>A informação precisa ser gerada, armazenada, processada e </a:t>
            </a:r>
            <a:r>
              <a:rPr lang="pt-PT" sz="2800" b="1" dirty="0"/>
              <a:t>transportada.</a:t>
            </a:r>
          </a:p>
          <a:p>
            <a:pPr marL="0" indent="0" algn="just">
              <a:buNone/>
            </a:pPr>
            <a:r>
              <a:rPr lang="pt-PT" sz="2800" dirty="0"/>
              <a:t>Se a mesma for gerada mas não for armazenada, de nada vai adiantar. O </a:t>
            </a:r>
            <a:r>
              <a:rPr lang="pt-PT" sz="2800" dirty="0" smtClean="0"/>
              <a:t>mesmo acontecerá </a:t>
            </a:r>
            <a:r>
              <a:rPr lang="pt-PT" sz="2800" dirty="0"/>
              <a:t>se for armazenada, mas não puder ser lida, e assim por diante. O </a:t>
            </a:r>
            <a:r>
              <a:rPr lang="pt-PT" sz="2800" dirty="0" smtClean="0"/>
              <a:t>transporte da </a:t>
            </a:r>
            <a:r>
              <a:rPr lang="pt-PT" sz="2800" dirty="0"/>
              <a:t>informação cabe ao proﬁssional de redes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5416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476249"/>
            <a:ext cx="4731793" cy="719851"/>
          </a:xfrm>
        </p:spPr>
        <p:txBody>
          <a:bodyPr/>
          <a:lstStyle/>
          <a:p>
            <a:r>
              <a:rPr lang="en-US" b="1" dirty="0" smtClean="0"/>
              <a:t>Cabo e </a:t>
            </a:r>
            <a:r>
              <a:rPr lang="en-US" b="1" dirty="0" err="1" smtClean="0"/>
              <a:t>Conectores</a:t>
            </a:r>
            <a:r>
              <a:rPr lang="en-US" b="1" dirty="0" smtClean="0"/>
              <a:t> RJ 45</a:t>
            </a:r>
            <a:endParaRPr lang="pt-PT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378857"/>
            <a:ext cx="4919118" cy="515529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Ao aprender </a:t>
            </a:r>
            <a:r>
              <a:rPr lang="pt-PT" sz="2400" dirty="0" smtClean="0"/>
              <a:t>a confeccionar </a:t>
            </a:r>
            <a:r>
              <a:rPr lang="pt-PT" sz="2400" dirty="0"/>
              <a:t>cabos </a:t>
            </a:r>
            <a:r>
              <a:rPr lang="pt-PT" sz="2400" dirty="0" smtClean="0"/>
              <a:t>UTP</a:t>
            </a:r>
            <a:r>
              <a:rPr lang="pt-PT" sz="2400" dirty="0"/>
              <a:t>, é </a:t>
            </a:r>
            <a:r>
              <a:rPr lang="pt-PT" sz="2400" dirty="0" smtClean="0"/>
              <a:t>comum estragar </a:t>
            </a:r>
            <a:r>
              <a:rPr lang="pt-PT" sz="2400" dirty="0"/>
              <a:t>muitos </a:t>
            </a:r>
            <a:r>
              <a:rPr lang="pt-PT" sz="2400" dirty="0" smtClean="0"/>
              <a:t>conectores</a:t>
            </a:r>
            <a:r>
              <a:rPr lang="pt-PT" sz="2400" dirty="0"/>
              <a:t>. </a:t>
            </a:r>
            <a:r>
              <a:rPr lang="pt-PT" sz="2400" dirty="0" smtClean="0"/>
              <a:t>Enquanto você </a:t>
            </a:r>
            <a:r>
              <a:rPr lang="pt-PT" sz="2400" dirty="0"/>
              <a:t>pratica </a:t>
            </a:r>
            <a:r>
              <a:rPr lang="pt-PT" sz="2400" dirty="0" smtClean="0"/>
              <a:t>até conseguir </a:t>
            </a:r>
            <a:r>
              <a:rPr lang="pt-PT" sz="2400" dirty="0"/>
              <a:t>a perfeição, </a:t>
            </a:r>
            <a:r>
              <a:rPr lang="pt-PT" sz="2400" dirty="0" smtClean="0"/>
              <a:t>é </a:t>
            </a:r>
            <a:r>
              <a:rPr lang="pt-PT" sz="2400" dirty="0"/>
              <a:t>recomendável </a:t>
            </a:r>
            <a:r>
              <a:rPr lang="pt-PT" sz="2400" dirty="0" smtClean="0"/>
              <a:t>utilizar conectores RJ-45 de boa qualidade. Para fazer estes cabos, deve estar doptado de material e cabo suficiente e de categoria desejavel.</a:t>
            </a:r>
            <a:endParaRPr lang="pt-PT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466" y="1112905"/>
            <a:ext cx="2811298" cy="56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228600"/>
            <a:ext cx="5426158" cy="952500"/>
          </a:xfrm>
        </p:spPr>
        <p:txBody>
          <a:bodyPr/>
          <a:lstStyle/>
          <a:p>
            <a:r>
              <a:rPr lang="en-US" b="1" dirty="0" err="1" smtClean="0"/>
              <a:t>Alicate</a:t>
            </a:r>
            <a:r>
              <a:rPr lang="en-US" b="1" dirty="0" smtClean="0"/>
              <a:t> de </a:t>
            </a:r>
            <a:r>
              <a:rPr lang="en-US" b="1" dirty="0" err="1" smtClean="0"/>
              <a:t>Cravar</a:t>
            </a:r>
            <a:r>
              <a:rPr lang="en-US" b="1" dirty="0" smtClean="0"/>
              <a:t> </a:t>
            </a:r>
            <a:r>
              <a:rPr lang="en-US" b="1" dirty="0" err="1" smtClean="0"/>
              <a:t>Terminais</a:t>
            </a:r>
            <a:endParaRPr lang="pt-PT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99" b="1299"/>
          <a:stretch>
            <a:fillRect/>
          </a:stretch>
        </p:blipFill>
        <p:spPr>
          <a:xfrm rot="5400000">
            <a:off x="7899482" y="1600200"/>
            <a:ext cx="3280974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8250" y="1333500"/>
            <a:ext cx="5670632" cy="52197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Para montar os cabos </a:t>
            </a:r>
            <a:r>
              <a:rPr lang="pt-PT" sz="2400" dirty="0" smtClean="0"/>
              <a:t>de rede </a:t>
            </a:r>
            <a:r>
              <a:rPr lang="pt-PT" sz="2400" dirty="0"/>
              <a:t>UTP você precisará </a:t>
            </a:r>
            <a:r>
              <a:rPr lang="pt-PT" sz="2400" dirty="0" smtClean="0"/>
              <a:t>de </a:t>
            </a:r>
            <a:r>
              <a:rPr lang="pt-PT" sz="2400" dirty="0"/>
              <a:t>um alicate </a:t>
            </a:r>
            <a:r>
              <a:rPr lang="pt-PT" sz="2400" dirty="0" smtClean="0"/>
              <a:t>crimpador para </a:t>
            </a:r>
            <a:r>
              <a:rPr lang="pt-PT" sz="2400" dirty="0"/>
              <a:t>conectores RJ-45. </a:t>
            </a:r>
            <a:r>
              <a:rPr lang="pt-PT" sz="2400" dirty="0" smtClean="0"/>
              <a:t>Cuidado</a:t>
            </a:r>
            <a:r>
              <a:rPr lang="pt-PT" sz="2400" dirty="0"/>
              <a:t>, pois </a:t>
            </a:r>
            <a:r>
              <a:rPr lang="pt-PT" sz="2400" dirty="0" smtClean="0"/>
              <a:t>existem alicates </a:t>
            </a:r>
            <a:r>
              <a:rPr lang="pt-PT" sz="2400" dirty="0"/>
              <a:t>crimpadores para </a:t>
            </a:r>
            <a:r>
              <a:rPr lang="pt-PT" sz="2400" dirty="0" smtClean="0"/>
              <a:t>conectores </a:t>
            </a:r>
            <a:r>
              <a:rPr lang="pt-PT" sz="2400" dirty="0"/>
              <a:t>RJ-11, que </a:t>
            </a:r>
            <a:r>
              <a:rPr lang="pt-PT" sz="2400" dirty="0" smtClean="0"/>
              <a:t>são usados </a:t>
            </a:r>
            <a:r>
              <a:rPr lang="pt-PT" sz="2400" dirty="0"/>
              <a:t>em telefones.</a:t>
            </a:r>
          </a:p>
          <a:p>
            <a:pPr algn="just">
              <a:lnSpc>
                <a:spcPct val="150000"/>
              </a:lnSpc>
            </a:pPr>
            <a:r>
              <a:rPr lang="pt-PT" sz="2400" dirty="0"/>
              <a:t>Confirme se o alicate é </a:t>
            </a:r>
            <a:r>
              <a:rPr lang="pt-PT" sz="2400" dirty="0" smtClean="0"/>
              <a:t>realmente </a:t>
            </a:r>
            <a:r>
              <a:rPr lang="pt-PT" sz="2400" dirty="0"/>
              <a:t>para </a:t>
            </a:r>
            <a:r>
              <a:rPr lang="pt-PT" sz="2400" dirty="0" smtClean="0"/>
              <a:t>conectores RJ-45</a:t>
            </a:r>
            <a:r>
              <a:rPr lang="pt-PT" sz="2400" dirty="0"/>
              <a:t>. Este </a:t>
            </a:r>
            <a:r>
              <a:rPr lang="pt-PT" sz="2400" dirty="0" smtClean="0"/>
              <a:t>alicate  também </a:t>
            </a:r>
            <a:r>
              <a:rPr lang="pt-PT" sz="2400" dirty="0"/>
              <a:t>serve para </a:t>
            </a:r>
            <a:r>
              <a:rPr lang="pt-PT" sz="2400" dirty="0" smtClean="0"/>
              <a:t>cortar e </a:t>
            </a:r>
            <a:r>
              <a:rPr lang="pt-PT" sz="2400" dirty="0"/>
              <a:t>desencapar o cabo.</a:t>
            </a:r>
          </a:p>
        </p:txBody>
      </p:sp>
    </p:spTree>
    <p:extLst>
      <p:ext uri="{BB962C8B-B14F-4D97-AF65-F5344CB8AC3E}">
        <p14:creationId xmlns:p14="http://schemas.microsoft.com/office/powerpoint/2010/main" val="32701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5303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Redes</a:t>
            </a:r>
            <a:r>
              <a:rPr lang="en-US" sz="3200" dirty="0">
                <a:solidFill>
                  <a:schemeClr val="accent4"/>
                </a:solidFill>
              </a:rPr>
              <a:t> de </a:t>
            </a:r>
            <a:r>
              <a:rPr lang="en-US" sz="3200" dirty="0" err="1">
                <a:solidFill>
                  <a:schemeClr val="accent4"/>
                </a:solidFill>
              </a:rPr>
              <a:t>Computadores</a:t>
            </a:r>
            <a:endParaRPr lang="pt-P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236" y="1438835"/>
            <a:ext cx="10488706" cy="49619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PT" sz="2800" dirty="0"/>
              <a:t>As redes de televisão disponibilizam seus programas na internet, e as </a:t>
            </a:r>
            <a:r>
              <a:rPr lang="pt-PT" sz="2800" dirty="0" smtClean="0"/>
              <a:t>empresas estão </a:t>
            </a:r>
            <a:r>
              <a:rPr lang="pt-PT" sz="2800" dirty="0"/>
              <a:t>adotando solução de telefonia sobre IP, um tipo de telefonia que usa a </a:t>
            </a:r>
            <a:r>
              <a:rPr lang="pt-PT" sz="2800" dirty="0" smtClean="0"/>
              <a:t>arquitetura das </a:t>
            </a:r>
            <a:r>
              <a:rPr lang="pt-PT" sz="2800" dirty="0"/>
              <a:t>redes de computadores</a:t>
            </a:r>
            <a:r>
              <a:rPr lang="pt-PT" sz="2800" dirty="0" smtClean="0"/>
              <a:t>.</a:t>
            </a:r>
          </a:p>
          <a:p>
            <a:pPr marL="0" indent="0" algn="just">
              <a:buNone/>
            </a:pPr>
            <a:r>
              <a:rPr lang="pt-PT" sz="2800" b="1" dirty="0" smtClean="0"/>
              <a:t>O que é uma rede de computador?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800" dirty="0" smtClean="0"/>
              <a:t>Se você tem dois computadores isolados num mesmo ambiente, estes funcionam, mas não conversam ainda. Não temos uma rede ainda, pois os computadores não </a:t>
            </a:r>
            <a:r>
              <a:rPr lang="pt-PT" sz="2800" dirty="0"/>
              <a:t>trocam informações</a:t>
            </a:r>
            <a:r>
              <a:rPr lang="pt-PT" sz="28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166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47165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accent4"/>
                </a:solidFill>
              </a:rPr>
              <a:t>Redes</a:t>
            </a:r>
            <a:r>
              <a:rPr lang="en-US" sz="3200" dirty="0" smtClean="0">
                <a:solidFill>
                  <a:schemeClr val="accent4"/>
                </a:solidFill>
              </a:rPr>
              <a:t> de </a:t>
            </a:r>
            <a:r>
              <a:rPr lang="en-US" sz="3200" dirty="0" err="1" smtClean="0">
                <a:solidFill>
                  <a:schemeClr val="accent4"/>
                </a:solidFill>
              </a:rPr>
              <a:t>Computadores</a:t>
            </a:r>
            <a:endParaRPr lang="pt-PT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32965"/>
            <a:ext cx="10018713" cy="471991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PT" sz="2800" dirty="0"/>
              <a:t>O computador </a:t>
            </a:r>
            <a:r>
              <a:rPr lang="pt-PT" sz="2800" b="1" i="1" dirty="0"/>
              <a:t>a</a:t>
            </a:r>
            <a:r>
              <a:rPr lang="pt-PT" sz="2800" dirty="0"/>
              <a:t> está ligado a </a:t>
            </a:r>
            <a:r>
              <a:rPr lang="pt-PT" sz="2800" b="1" i="1" dirty="0"/>
              <a:t>b</a:t>
            </a:r>
            <a:r>
              <a:rPr lang="pt-PT" sz="2800" dirty="0"/>
              <a:t>, mas isso não signiﬁca que eles </a:t>
            </a:r>
            <a:r>
              <a:rPr lang="pt-PT" sz="2800" dirty="0" smtClean="0"/>
              <a:t>podem trocar </a:t>
            </a:r>
            <a:r>
              <a:rPr lang="pt-PT" sz="2800" dirty="0"/>
              <a:t>informações. Talvez eles falem linguagens diferentes (ou protocolos diferentes; é </a:t>
            </a:r>
            <a:r>
              <a:rPr lang="pt-PT" sz="2800" dirty="0" smtClean="0"/>
              <a:t>a mesma </a:t>
            </a:r>
            <a:r>
              <a:rPr lang="pt-PT" sz="2800" dirty="0"/>
              <a:t>coisa). Ninguém tem certeza de que a informação passará pelo cabo. Temos aí</a:t>
            </a:r>
            <a:r>
              <a:rPr lang="pt-PT" sz="2800" dirty="0" smtClean="0"/>
              <a:t>, uma </a:t>
            </a:r>
            <a:r>
              <a:rPr lang="pt-PT" sz="2800" dirty="0"/>
              <a:t>rede em </a:t>
            </a:r>
            <a:r>
              <a:rPr lang="pt-PT" sz="2800" dirty="0" smtClean="0"/>
              <a:t>sentido </a:t>
            </a:r>
            <a:r>
              <a:rPr lang="pt-PT" sz="2800" dirty="0"/>
              <a:t>físico, visto que as duas máquinas estão </a:t>
            </a:r>
            <a:r>
              <a:rPr lang="pt-PT" sz="2800" dirty="0" smtClean="0"/>
              <a:t>conectadas.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8281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266701"/>
            <a:ext cx="10018713" cy="508000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>
                <a:solidFill>
                  <a:schemeClr val="accent4"/>
                </a:solidFill>
              </a:rPr>
              <a:t>Redes</a:t>
            </a:r>
            <a:r>
              <a:rPr lang="en-US" sz="3200" dirty="0" smtClean="0">
                <a:solidFill>
                  <a:schemeClr val="accent4"/>
                </a:solidFill>
              </a:rPr>
              <a:t> de </a:t>
            </a:r>
            <a:r>
              <a:rPr lang="en-US" sz="3200" dirty="0" err="1" smtClean="0">
                <a:solidFill>
                  <a:schemeClr val="accent4"/>
                </a:solidFill>
              </a:rPr>
              <a:t>computadores</a:t>
            </a:r>
            <a:endParaRPr lang="pt-PT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300" y="889000"/>
            <a:ext cx="10858500" cy="5791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Para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computadores</a:t>
            </a:r>
            <a:r>
              <a:rPr lang="en-US" sz="2800" dirty="0" smtClean="0"/>
              <a:t> </a:t>
            </a:r>
            <a:r>
              <a:rPr lang="en-US" sz="2800" dirty="0" err="1" smtClean="0"/>
              <a:t>possam</a:t>
            </a:r>
            <a:r>
              <a:rPr lang="en-US" sz="2800" dirty="0" smtClean="0"/>
              <a:t> se </a:t>
            </a:r>
            <a:r>
              <a:rPr lang="en-US" sz="2800" dirty="0" err="1" smtClean="0"/>
              <a:t>comunicar</a:t>
            </a:r>
            <a:r>
              <a:rPr lang="en-US" sz="2800" dirty="0" smtClean="0"/>
              <a:t> e </a:t>
            </a:r>
            <a:r>
              <a:rPr lang="en-US" sz="2800" dirty="0" err="1" smtClean="0"/>
              <a:t>necessario</a:t>
            </a:r>
            <a:r>
              <a:rPr lang="en-US" sz="28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dirty="0" smtClean="0"/>
              <a:t> 1 -</a:t>
            </a:r>
            <a:r>
              <a:rPr lang="en-US" sz="2800" dirty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b="1" i="1" dirty="0" smtClean="0"/>
              <a:t>a</a:t>
            </a:r>
            <a:r>
              <a:rPr lang="en-US" sz="2800" dirty="0" smtClean="0"/>
              <a:t> e </a:t>
            </a:r>
            <a:r>
              <a:rPr lang="en-US" sz="2800" b="1" i="1" dirty="0" smtClean="0"/>
              <a:t>b</a:t>
            </a:r>
            <a:r>
              <a:rPr lang="en-US" sz="2800" dirty="0" smtClean="0"/>
              <a:t> </a:t>
            </a:r>
            <a:r>
              <a:rPr lang="en-US" sz="2800" dirty="0" err="1" smtClean="0"/>
              <a:t>tenham</a:t>
            </a:r>
            <a:r>
              <a:rPr lang="en-US" sz="2800" dirty="0" smtClean="0"/>
              <a:t> </a:t>
            </a:r>
            <a:r>
              <a:rPr lang="en-US" sz="2800" dirty="0" err="1" smtClean="0"/>
              <a:t>placas</a:t>
            </a:r>
            <a:r>
              <a:rPr lang="en-US" sz="2800" dirty="0" smtClean="0"/>
              <a:t> de </a:t>
            </a:r>
            <a:r>
              <a:rPr lang="en-US" sz="2800" dirty="0" err="1" smtClean="0"/>
              <a:t>rede</a:t>
            </a:r>
            <a:r>
              <a:rPr lang="en-US" sz="2800" dirty="0" smtClean="0"/>
              <a:t>. </a:t>
            </a:r>
            <a:r>
              <a:rPr lang="pt-PT" sz="2800" dirty="0"/>
              <a:t>Além disso, as placas de rede precisam ter </a:t>
            </a:r>
            <a:r>
              <a:rPr lang="pt-PT" sz="2800" dirty="0" smtClean="0"/>
              <a:t>algum nome </a:t>
            </a:r>
            <a:r>
              <a:rPr lang="pt-PT" sz="2800" dirty="0"/>
              <a:t>ou endereço, para que possam ser chamadas</a:t>
            </a:r>
            <a:r>
              <a:rPr lang="pt-PT" sz="28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2 - </a:t>
            </a:r>
            <a:r>
              <a:rPr lang="pt-PT" sz="2800" dirty="0"/>
              <a:t>As placas de rede precisam falar a mesma linguagem, ou protocolo.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dirty="0" smtClean="0"/>
              <a:t>3 - </a:t>
            </a:r>
            <a:r>
              <a:rPr lang="pt-PT" sz="2800" dirty="0"/>
              <a:t>As placas de rede devem conseguir acessar o cabo de cobre, de ﬁbra ou outro </a:t>
            </a:r>
            <a:r>
              <a:rPr lang="pt-PT" sz="2800" dirty="0" smtClean="0"/>
              <a:t>objeto que </a:t>
            </a:r>
            <a:r>
              <a:rPr lang="pt-PT" sz="2800" dirty="0"/>
              <a:t>seja capaz de transmitir sinais (o termo técnico deste objeto é enlace) de </a:t>
            </a:r>
            <a:r>
              <a:rPr lang="pt-PT" sz="2800" dirty="0" smtClean="0"/>
              <a:t>forma que </a:t>
            </a:r>
            <a:r>
              <a:rPr lang="pt-PT" sz="2800" dirty="0"/>
              <a:t>as duas máquinas consigam conversar de forma viável</a:t>
            </a:r>
          </a:p>
        </p:txBody>
      </p:sp>
    </p:spTree>
    <p:extLst>
      <p:ext uri="{BB962C8B-B14F-4D97-AF65-F5344CB8AC3E}">
        <p14:creationId xmlns:p14="http://schemas.microsoft.com/office/powerpoint/2010/main" val="14548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89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>
                <a:solidFill>
                  <a:schemeClr val="accent4"/>
                </a:solidFill>
              </a:rPr>
              <a:t>Protocolo</a:t>
            </a:r>
            <a:endParaRPr lang="pt-PT" sz="28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14500"/>
            <a:ext cx="10441527" cy="48895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dirty="0" smtClean="0"/>
              <a:t> </a:t>
            </a:r>
            <a:r>
              <a:rPr lang="pt-PT" dirty="0"/>
              <a:t>Um protocolo poderia deﬁnir, por exemplo, as </a:t>
            </a:r>
            <a:r>
              <a:rPr lang="pt-PT" dirty="0" smtClean="0"/>
              <a:t>seguintes regras </a:t>
            </a:r>
            <a:r>
              <a:rPr lang="pt-PT" dirty="0"/>
              <a:t>para comunicação:</a:t>
            </a:r>
          </a:p>
          <a:p>
            <a:pPr marL="0" indent="0" algn="just">
              <a:buNone/>
            </a:pPr>
            <a:r>
              <a:rPr lang="pt-PT" dirty="0"/>
              <a:t>1. A máquina que quer falar deve primeiro escutar o enlace, para ver se alguém já </a:t>
            </a:r>
            <a:r>
              <a:rPr lang="pt-PT" dirty="0" smtClean="0"/>
              <a:t>está falando </a:t>
            </a:r>
            <a:r>
              <a:rPr lang="pt-PT" dirty="0"/>
              <a:t>por meio dele.</a:t>
            </a:r>
          </a:p>
          <a:p>
            <a:pPr marL="0" indent="0">
              <a:buNone/>
            </a:pPr>
            <a:r>
              <a:rPr lang="pt-PT" dirty="0"/>
              <a:t>2. Se o enlace estiver ocupado, então espera mais um pouco e escuta novamente </a:t>
            </a:r>
            <a:r>
              <a:rPr lang="pt-PT" dirty="0" smtClean="0"/>
              <a:t>mais tarde</a:t>
            </a:r>
            <a:r>
              <a:rPr lang="pt-PT" dirty="0"/>
              <a:t>.</a:t>
            </a:r>
          </a:p>
          <a:p>
            <a:pPr marL="0" indent="0">
              <a:buNone/>
            </a:pPr>
            <a:r>
              <a:rPr lang="pt-PT" dirty="0"/>
              <a:t>3. Se o enlace estiver desocupado, então começa a falar nele.</a:t>
            </a:r>
          </a:p>
          <a:p>
            <a:pPr marL="0" indent="0">
              <a:buNone/>
            </a:pPr>
            <a:r>
              <a:rPr lang="pt-PT" dirty="0"/>
              <a:t>4. Se for percebido que houve uma colisão, então a máquina termina de falar, </a:t>
            </a:r>
            <a:r>
              <a:rPr lang="pt-PT" dirty="0" smtClean="0"/>
              <a:t>espera um </a:t>
            </a:r>
            <a:r>
              <a:rPr lang="pt-PT" dirty="0"/>
              <a:t>pouco e escuta a rede. Ou seja, volta ao ponto 1.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72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1371" y="0"/>
            <a:ext cx="5426158" cy="635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4"/>
                </a:solidFill>
              </a:rPr>
              <a:t>Topologia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em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barra</a:t>
            </a:r>
            <a:endParaRPr lang="pt-PT" dirty="0">
              <a:solidFill>
                <a:schemeClr val="accent4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60500" y="812800"/>
            <a:ext cx="9867900" cy="5689600"/>
          </a:xfrm>
        </p:spPr>
        <p:txBody>
          <a:bodyPr>
            <a:noAutofit/>
          </a:bodyPr>
          <a:lstStyle/>
          <a:p>
            <a:pPr algn="just"/>
            <a:r>
              <a:rPr lang="pt-PT" sz="2400" dirty="0"/>
              <a:t>Este tipo de topologia foi </a:t>
            </a:r>
            <a:r>
              <a:rPr lang="pt-PT" sz="2400" dirty="0" smtClean="0"/>
              <a:t>muito utilizado </a:t>
            </a:r>
            <a:r>
              <a:rPr lang="pt-PT" sz="2400" dirty="0"/>
              <a:t>nas redes durante os </a:t>
            </a:r>
            <a:r>
              <a:rPr lang="pt-PT" sz="2400" dirty="0" smtClean="0"/>
              <a:t>anos 80 </a:t>
            </a:r>
            <a:r>
              <a:rPr lang="pt-PT" sz="2400" dirty="0"/>
              <a:t>e até meados dos </a:t>
            </a:r>
            <a:r>
              <a:rPr lang="pt-PT" sz="2400" dirty="0" smtClean="0"/>
              <a:t>anos 90</a:t>
            </a:r>
            <a:r>
              <a:rPr lang="pt-PT" sz="2400" dirty="0"/>
              <a:t>. Uma grande </a:t>
            </a:r>
            <a:r>
              <a:rPr lang="pt-PT" sz="2400" dirty="0" smtClean="0"/>
              <a:t>desvantagem era </a:t>
            </a:r>
            <a:r>
              <a:rPr lang="pt-PT" sz="2400" dirty="0"/>
              <a:t>a dificuldade </a:t>
            </a:r>
            <a:r>
              <a:rPr lang="pt-PT" sz="2400" dirty="0" smtClean="0"/>
              <a:t>para expansões</a:t>
            </a:r>
            <a:r>
              <a:rPr lang="pt-PT" sz="2400" dirty="0"/>
              <a:t>. Cada vez que um </a:t>
            </a:r>
            <a:r>
              <a:rPr lang="pt-PT" sz="2400" dirty="0" smtClean="0"/>
              <a:t>novo </a:t>
            </a:r>
            <a:r>
              <a:rPr lang="pt-PT" sz="2400" dirty="0"/>
              <a:t>equipamento </a:t>
            </a:r>
            <a:r>
              <a:rPr lang="pt-PT" sz="2400" dirty="0" smtClean="0"/>
              <a:t>era adicionado </a:t>
            </a:r>
            <a:r>
              <a:rPr lang="pt-PT" sz="2400" dirty="0"/>
              <a:t>à rede, era </a:t>
            </a:r>
            <a:r>
              <a:rPr lang="pt-PT" sz="2400" dirty="0" smtClean="0"/>
              <a:t>preciso fazer </a:t>
            </a:r>
            <a:r>
              <a:rPr lang="pt-PT" sz="2400" dirty="0"/>
              <a:t>um remanejamento </a:t>
            </a:r>
            <a:r>
              <a:rPr lang="pt-PT" sz="2400" dirty="0" smtClean="0"/>
              <a:t>de cabos </a:t>
            </a:r>
            <a:r>
              <a:rPr lang="pt-PT" sz="2400" dirty="0"/>
              <a:t>para manter a </a:t>
            </a:r>
            <a:r>
              <a:rPr lang="pt-PT" sz="2400" dirty="0" smtClean="0"/>
              <a:t>sequência, o </a:t>
            </a:r>
            <a:r>
              <a:rPr lang="pt-PT" sz="2400" dirty="0"/>
              <a:t>que nem sempre era fácil.</a:t>
            </a:r>
          </a:p>
          <a:p>
            <a:pPr algn="just"/>
            <a:r>
              <a:rPr lang="pt-PT" sz="2400" dirty="0"/>
              <a:t>Outra grande desvantagem </a:t>
            </a:r>
            <a:r>
              <a:rPr lang="pt-PT" sz="2400" dirty="0" smtClean="0"/>
              <a:t>era que</a:t>
            </a:r>
            <a:r>
              <a:rPr lang="pt-PT" sz="2400" dirty="0"/>
              <a:t>, ao desconectar um cabo </a:t>
            </a:r>
            <a:r>
              <a:rPr lang="pt-PT" sz="2400" dirty="0" smtClean="0"/>
              <a:t>qualquer</a:t>
            </a:r>
            <a:r>
              <a:rPr lang="pt-PT" sz="2400" dirty="0"/>
              <a:t>, a rede inteira </a:t>
            </a:r>
            <a:r>
              <a:rPr lang="pt-PT" sz="2400" dirty="0" smtClean="0"/>
              <a:t>ficava inoperrante</a:t>
            </a:r>
            <a:r>
              <a:rPr lang="pt-PT" sz="2400" dirty="0"/>
              <a:t>. Ainda encontramos </a:t>
            </a:r>
            <a:r>
              <a:rPr lang="pt-PT" sz="2400" dirty="0" smtClean="0"/>
              <a:t>este </a:t>
            </a:r>
            <a:r>
              <a:rPr lang="pt-PT" sz="2400" dirty="0"/>
              <a:t>tipo de rede em </a:t>
            </a:r>
            <a:r>
              <a:rPr lang="pt-PT" sz="2400" dirty="0" smtClean="0"/>
              <a:t>diversos órgãos </a:t>
            </a:r>
            <a:r>
              <a:rPr lang="pt-PT" sz="2400" dirty="0"/>
              <a:t>públicos. Devido à </a:t>
            </a:r>
            <a:r>
              <a:rPr lang="pt-PT" sz="2400" dirty="0" smtClean="0"/>
              <a:t>falta de </a:t>
            </a:r>
            <a:r>
              <a:rPr lang="pt-PT" sz="2400" dirty="0"/>
              <a:t>verbas, muitas vezes </a:t>
            </a:r>
            <a:r>
              <a:rPr lang="pt-PT" sz="2400" dirty="0" smtClean="0"/>
              <a:t>esses órgãos </a:t>
            </a:r>
            <a:r>
              <a:rPr lang="pt-PT" sz="2400" dirty="0"/>
              <a:t>operam </a:t>
            </a:r>
            <a:r>
              <a:rPr lang="pt-PT" sz="2400" dirty="0" smtClean="0"/>
              <a:t>com computadores </a:t>
            </a:r>
            <a:r>
              <a:rPr lang="pt-PT" sz="2400" dirty="0"/>
              <a:t>antigos, o </a:t>
            </a:r>
            <a:r>
              <a:rPr lang="pt-PT" sz="2400" dirty="0" smtClean="0"/>
              <a:t>mesmo ocorrendo </a:t>
            </a:r>
            <a:r>
              <a:rPr lang="pt-PT" sz="2400" dirty="0"/>
              <a:t>com suas redes. </a:t>
            </a:r>
            <a:endParaRPr lang="pt-PT" sz="2400" dirty="0" smtClean="0"/>
          </a:p>
          <a:p>
            <a:pPr algn="just"/>
            <a:endParaRPr lang="en-US" dirty="0"/>
          </a:p>
          <a:p>
            <a:pPr algn="just"/>
            <a:endParaRPr lang="pt-PT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pt-P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04317" y="2694515"/>
            <a:ext cx="2212804" cy="54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520699"/>
            <a:ext cx="5426158" cy="6223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4"/>
                </a:solidFill>
              </a:rPr>
              <a:t>Topologia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em</a:t>
            </a:r>
            <a:r>
              <a:rPr lang="en-US" dirty="0" smtClean="0">
                <a:solidFill>
                  <a:schemeClr val="accent4"/>
                </a:solidFill>
              </a:rPr>
              <a:t> Estrela</a:t>
            </a:r>
            <a:endParaRPr lang="pt-PT" dirty="0">
              <a:solidFill>
                <a:schemeClr val="accent4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937" r="6937"/>
          <a:stretch>
            <a:fillRect/>
          </a:stretch>
        </p:blipFill>
        <p:spPr>
          <a:xfrm rot="5400000">
            <a:off x="7587682" y="2358687"/>
            <a:ext cx="3721100" cy="459172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562100"/>
            <a:ext cx="5451476" cy="49529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/>
              <a:t>Esta topologia é usada </a:t>
            </a:r>
            <a:r>
              <a:rPr lang="pt-PT" sz="2400" dirty="0" smtClean="0"/>
              <a:t>pela maioria </a:t>
            </a:r>
            <a:r>
              <a:rPr lang="pt-PT" sz="2400" dirty="0"/>
              <a:t>das redes </a:t>
            </a:r>
            <a:r>
              <a:rPr lang="pt-PT" sz="2400" dirty="0" smtClean="0"/>
              <a:t>modernas,quando </a:t>
            </a:r>
            <a:r>
              <a:rPr lang="pt-PT" sz="2400" dirty="0"/>
              <a:t>o número </a:t>
            </a:r>
            <a:r>
              <a:rPr lang="pt-PT" sz="2400" dirty="0" smtClean="0"/>
              <a:t>de computadores </a:t>
            </a:r>
            <a:r>
              <a:rPr lang="pt-PT" sz="2400" dirty="0"/>
              <a:t>é pequeno. </a:t>
            </a:r>
            <a:r>
              <a:rPr lang="pt-PT" sz="2400" dirty="0" smtClean="0"/>
              <a:t>É usado </a:t>
            </a:r>
            <a:r>
              <a:rPr lang="pt-PT" sz="2400" dirty="0"/>
              <a:t>um equipamento </a:t>
            </a:r>
            <a:r>
              <a:rPr lang="pt-PT" sz="2400" dirty="0" smtClean="0"/>
              <a:t>central chamado </a:t>
            </a:r>
            <a:r>
              <a:rPr lang="pt-PT" sz="2400" dirty="0"/>
              <a:t>concentrador, e nele </a:t>
            </a:r>
            <a:r>
              <a:rPr lang="pt-PT" sz="2400" dirty="0" smtClean="0"/>
              <a:t>ficam </a:t>
            </a:r>
            <a:r>
              <a:rPr lang="pt-PT" sz="2400" dirty="0"/>
              <a:t>ligados os demais </a:t>
            </a:r>
            <a:r>
              <a:rPr lang="pt-PT" sz="2400" dirty="0" smtClean="0"/>
              <a:t>equipamentos.</a:t>
            </a:r>
          </a:p>
          <a:p>
            <a:pPr algn="just"/>
            <a:r>
              <a:rPr lang="pt-PT" sz="2400" dirty="0" smtClean="0"/>
              <a:t> O concentrador </a:t>
            </a:r>
            <a:r>
              <a:rPr lang="pt-PT" sz="2400" dirty="0"/>
              <a:t>mais </a:t>
            </a:r>
            <a:r>
              <a:rPr lang="pt-PT" sz="2400" dirty="0" smtClean="0"/>
              <a:t>comum e </a:t>
            </a:r>
            <a:r>
              <a:rPr lang="pt-PT" sz="2400" dirty="0"/>
              <a:t>o SWITCH.</a:t>
            </a:r>
          </a:p>
        </p:txBody>
      </p:sp>
    </p:spTree>
    <p:extLst>
      <p:ext uri="{BB962C8B-B14F-4D97-AF65-F5344CB8AC3E}">
        <p14:creationId xmlns:p14="http://schemas.microsoft.com/office/powerpoint/2010/main" val="2687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4511</TotalTime>
  <Words>1856</Words>
  <Application>Microsoft Office PowerPoint</Application>
  <PresentationFormat>Widescreen</PresentationFormat>
  <Paragraphs>151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Times New Roman</vt:lpstr>
      <vt:lpstr>Wingdings</vt:lpstr>
      <vt:lpstr>Parallax</vt:lpstr>
      <vt:lpstr>Oficinas de Informatica  Redes de Computadores </vt:lpstr>
      <vt:lpstr>Redes de Computadores</vt:lpstr>
      <vt:lpstr>Redes de Computadores</vt:lpstr>
      <vt:lpstr>Redes de Computadores</vt:lpstr>
      <vt:lpstr>Redes de Computadores</vt:lpstr>
      <vt:lpstr>Redes de computadores</vt:lpstr>
      <vt:lpstr>Protocolo</vt:lpstr>
      <vt:lpstr>Topologia em barra</vt:lpstr>
      <vt:lpstr>Topologia em Estrela</vt:lpstr>
      <vt:lpstr>Topologia em Arvore  Podemos dizer que este tipo de rede é formado por estrelas conectadas entre si. É bastante comum nas redes modernas que possuam um número grande de equipamentos.</vt:lpstr>
      <vt:lpstr>Servidores</vt:lpstr>
      <vt:lpstr>Clientes</vt:lpstr>
      <vt:lpstr>Servidor não dedicado</vt:lpstr>
      <vt:lpstr>Servidor dedicado</vt:lpstr>
      <vt:lpstr>Situações a serem evitadas</vt:lpstr>
      <vt:lpstr>Cabo UTP</vt:lpstr>
      <vt:lpstr>Cabo utp e suas categorias</vt:lpstr>
      <vt:lpstr>Patch pannel</vt:lpstr>
      <vt:lpstr>Comunicação</vt:lpstr>
      <vt:lpstr>Comunicação</vt:lpstr>
      <vt:lpstr>Codigo de Cores</vt:lpstr>
      <vt:lpstr>Codico de cores</vt:lpstr>
      <vt:lpstr>Cabo Cross-over Gigabit</vt:lpstr>
      <vt:lpstr>Patchcords / Flyleads Patchcords -usados para interligar o patch panel com o switch e tem um comprimento de 0,5m ate 1,5m. Flyleads – Interligam as tomadas de dados e os PC´s e tem um comprimento de 2,5m ate 3,0m.</vt:lpstr>
      <vt:lpstr>Conectores e tomadas</vt:lpstr>
      <vt:lpstr>Redes Sem Fio</vt:lpstr>
      <vt:lpstr>Velocidades das diferentes Interfaces do PC</vt:lpstr>
      <vt:lpstr>Cabo UTP pronto</vt:lpstr>
      <vt:lpstr>Conectores RJ 45 cabos de rede mais usados atualmente são os do tipo “par trançado” (UTP = unshielded twisted pair). Entretanto muitas redes antigas ainda usam o cabo coaxial. Se você instalar uma rede nova deverá usar par trançado ou outras tecnologias mais recentes. </vt:lpstr>
      <vt:lpstr>Cabo e Conectores RJ 45</vt:lpstr>
      <vt:lpstr>Alicate de Cravar Terminais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Oficinas de Informatica  Redes de Computadores</dc:title>
  <dc:creator>Felizardo Munguambe</dc:creator>
  <cp:lastModifiedBy>HP</cp:lastModifiedBy>
  <cp:revision>56</cp:revision>
  <dcterms:created xsi:type="dcterms:W3CDTF">2015-03-16T14:34:26Z</dcterms:created>
  <dcterms:modified xsi:type="dcterms:W3CDTF">2023-08-06T10:27:59Z</dcterms:modified>
</cp:coreProperties>
</file>